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6"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1" autoAdjust="0"/>
    <p:restoredTop sz="94660"/>
  </p:normalViewPr>
  <p:slideViewPr>
    <p:cSldViewPr snapToGrid="0">
      <p:cViewPr>
        <p:scale>
          <a:sx n="75" d="100"/>
          <a:sy n="75" d="100"/>
        </p:scale>
        <p:origin x="955" y="1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F2E2F9BB-5D68-44EA-B5E4-1F2BF91B5B22}" type="datetimeFigureOut">
              <a:rPr lang="en-US" smtClean="0"/>
              <a:t>3/23/2023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3912811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57491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7210612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E1A0A6C-19F5-4483-A92A-DA1B854CF806}"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64310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30873978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E2F9BB-5D68-44EA-B5E4-1F2BF91B5B22}"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5766810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F2E2F9BB-5D68-44EA-B5E4-1F2BF91B5B22}"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1887210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E2F9BB-5D68-44EA-B5E4-1F2BF91B5B22}"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3287806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F2E2F9BB-5D68-44EA-B5E4-1F2BF91B5B22}" type="datetimeFigureOut">
              <a:rPr lang="en-US" smtClean="0"/>
              <a:t>3/23/2023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523604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E2F9BB-5D68-44EA-B5E4-1F2BF91B5B22}" type="datetimeFigureOut">
              <a:rPr lang="en-US" smtClean="0"/>
              <a:t>3/23/2023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629082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F2E2F9BB-5D68-44EA-B5E4-1F2BF91B5B22}" type="datetimeFigureOut">
              <a:rPr lang="en-US" smtClean="0"/>
              <a:t>3/23/2023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2107095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4145221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E2F9BB-5D68-44EA-B5E4-1F2BF91B5B22}" type="datetimeFigureOut">
              <a:rPr lang="en-US" smtClean="0"/>
              <a:t>3/23/2023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49026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E2F9BB-5D68-44EA-B5E4-1F2BF91B5B22}" type="datetimeFigureOut">
              <a:rPr lang="en-US" smtClean="0"/>
              <a:t>3/23/2023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027205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E2F9BB-5D68-44EA-B5E4-1F2BF91B5B22}" type="datetimeFigureOut">
              <a:rPr lang="en-US" smtClean="0"/>
              <a:t>3/23/2023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169645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2948898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E2F9BB-5D68-44EA-B5E4-1F2BF91B5B22}" type="datetimeFigureOut">
              <a:rPr lang="en-US" smtClean="0"/>
              <a:t>3/23/2023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A0A6C-19F5-4483-A92A-DA1B854CF806}" type="slidenum">
              <a:rPr lang="en-US" smtClean="0"/>
              <a:t>‹#›</a:t>
            </a:fld>
            <a:endParaRPr lang="en-US"/>
          </a:p>
        </p:txBody>
      </p:sp>
    </p:spTree>
    <p:extLst>
      <p:ext uri="{BB962C8B-B14F-4D97-AF65-F5344CB8AC3E}">
        <p14:creationId xmlns:p14="http://schemas.microsoft.com/office/powerpoint/2010/main" val="595921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2E2F9BB-5D68-44EA-B5E4-1F2BF91B5B22}" type="datetimeFigureOut">
              <a:rPr lang="en-US" smtClean="0"/>
              <a:t>3/23/2023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E1A0A6C-19F5-4483-A92A-DA1B854CF806}" type="slidenum">
              <a:rPr lang="en-US" smtClean="0"/>
              <a:t>‹#›</a:t>
            </a:fld>
            <a:endParaRPr lang="en-US"/>
          </a:p>
        </p:txBody>
      </p:sp>
    </p:spTree>
    <p:extLst>
      <p:ext uri="{BB962C8B-B14F-4D97-AF65-F5344CB8AC3E}">
        <p14:creationId xmlns:p14="http://schemas.microsoft.com/office/powerpoint/2010/main" val="150487816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228C3-38AC-4EEA-2BF5-D5CC043EA733}"/>
              </a:ext>
            </a:extLst>
          </p:cNvPr>
          <p:cNvSpPr>
            <a:spLocks noGrp="1"/>
          </p:cNvSpPr>
          <p:nvPr>
            <p:ph type="title"/>
          </p:nvPr>
        </p:nvSpPr>
        <p:spPr/>
        <p:txBody>
          <a:bodyPr/>
          <a:lstStyle/>
          <a:p>
            <a:r>
              <a:rPr lang="en-US" dirty="0"/>
              <a:t>Romans 1:16</a:t>
            </a:r>
          </a:p>
        </p:txBody>
      </p:sp>
      <p:sp>
        <p:nvSpPr>
          <p:cNvPr id="3" name="Content Placeholder 2">
            <a:extLst>
              <a:ext uri="{FF2B5EF4-FFF2-40B4-BE49-F238E27FC236}">
                <a16:creationId xmlns:a16="http://schemas.microsoft.com/office/drawing/2014/main" id="{BDEEFA3B-EE3B-771D-BCEC-EB52A4AE8C21}"/>
              </a:ext>
            </a:extLst>
          </p:cNvPr>
          <p:cNvSpPr>
            <a:spLocks noGrp="1"/>
          </p:cNvSpPr>
          <p:nvPr>
            <p:ph idx="1"/>
          </p:nvPr>
        </p:nvSpPr>
        <p:spPr/>
        <p:txBody>
          <a:bodyPr>
            <a:normAutofit/>
          </a:bodyPr>
          <a:lstStyle/>
          <a:p>
            <a:pPr marL="0" indent="0" algn="ctr">
              <a:buNone/>
            </a:pPr>
            <a:r>
              <a:rPr lang="en-US" sz="4800" dirty="0"/>
              <a:t>“I am not ashamed of the Gospel because it is the power of God for the salvation of everyone who believes – first for the Jew, then for the Gentile.”</a:t>
            </a:r>
          </a:p>
        </p:txBody>
      </p:sp>
    </p:spTree>
    <p:extLst>
      <p:ext uri="{BB962C8B-B14F-4D97-AF65-F5344CB8AC3E}">
        <p14:creationId xmlns:p14="http://schemas.microsoft.com/office/powerpoint/2010/main" val="28606227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152DB-F42D-8C92-0E0E-8749CB5F7109}"/>
              </a:ext>
            </a:extLst>
          </p:cNvPr>
          <p:cNvSpPr>
            <a:spLocks noGrp="1"/>
          </p:cNvSpPr>
          <p:nvPr>
            <p:ph type="title"/>
          </p:nvPr>
        </p:nvSpPr>
        <p:spPr/>
        <p:txBody>
          <a:bodyPr/>
          <a:lstStyle/>
          <a:p>
            <a:r>
              <a:rPr lang="en-US" dirty="0"/>
              <a:t>Vss. 14-18</a:t>
            </a:r>
          </a:p>
        </p:txBody>
      </p:sp>
      <p:sp>
        <p:nvSpPr>
          <p:cNvPr id="3" name="Content Placeholder 2">
            <a:extLst>
              <a:ext uri="{FF2B5EF4-FFF2-40B4-BE49-F238E27FC236}">
                <a16:creationId xmlns:a16="http://schemas.microsoft.com/office/drawing/2014/main" id="{1300CDB7-4D76-73B9-7D56-9A9EB13EC771}"/>
              </a:ext>
            </a:extLst>
          </p:cNvPr>
          <p:cNvSpPr>
            <a:spLocks noGrp="1"/>
          </p:cNvSpPr>
          <p:nvPr>
            <p:ph idx="1"/>
          </p:nvPr>
        </p:nvSpPr>
        <p:spPr/>
        <p:txBody>
          <a:bodyPr/>
          <a:lstStyle/>
          <a:p>
            <a:pPr marL="0" indent="0" algn="ctr">
              <a:buNone/>
            </a:pPr>
            <a:r>
              <a:rPr lang="en-US" sz="3200" dirty="0"/>
              <a:t>Sin shall not be your master (suggesting that for some it still is) since you are under grace.</a:t>
            </a:r>
          </a:p>
          <a:p>
            <a:pPr marL="0" indent="0" algn="ctr">
              <a:buNone/>
            </a:pPr>
            <a:endParaRPr lang="en-US" sz="3200" dirty="0"/>
          </a:p>
          <a:p>
            <a:pPr marL="0" indent="0">
              <a:buNone/>
            </a:pPr>
            <a:r>
              <a:rPr lang="en-US" sz="3200" dirty="0"/>
              <a:t>Again, license to sin?  Absolutely not!</a:t>
            </a:r>
          </a:p>
          <a:p>
            <a:pPr marL="0" indent="0">
              <a:buNone/>
            </a:pPr>
            <a:endParaRPr lang="en-US" sz="3200" dirty="0"/>
          </a:p>
          <a:p>
            <a:pPr marL="0" indent="0">
              <a:buNone/>
            </a:pPr>
            <a:r>
              <a:rPr lang="en-US" sz="3200" dirty="0"/>
              <a:t>“You are slaves to the one whom you obey”  So who is your master?  Are you living free?</a:t>
            </a:r>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sz="3200" dirty="0"/>
          </a:p>
          <a:p>
            <a:pPr marL="0" indent="0" algn="ctr">
              <a:buNone/>
            </a:pPr>
            <a:endParaRPr lang="en-US" dirty="0"/>
          </a:p>
        </p:txBody>
      </p:sp>
    </p:spTree>
    <p:extLst>
      <p:ext uri="{BB962C8B-B14F-4D97-AF65-F5344CB8AC3E}">
        <p14:creationId xmlns:p14="http://schemas.microsoft.com/office/powerpoint/2010/main" val="12906500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F17A3-67A0-E119-80D5-0060B5C6DF1D}"/>
              </a:ext>
            </a:extLst>
          </p:cNvPr>
          <p:cNvSpPr>
            <a:spLocks noGrp="1"/>
          </p:cNvSpPr>
          <p:nvPr>
            <p:ph type="title"/>
          </p:nvPr>
        </p:nvSpPr>
        <p:spPr/>
        <p:txBody>
          <a:bodyPr/>
          <a:lstStyle/>
          <a:p>
            <a:r>
              <a:rPr lang="en-US" dirty="0"/>
              <a:t>Either way a Slave</a:t>
            </a:r>
          </a:p>
        </p:txBody>
      </p:sp>
      <p:sp>
        <p:nvSpPr>
          <p:cNvPr id="3" name="Content Placeholder 2">
            <a:extLst>
              <a:ext uri="{FF2B5EF4-FFF2-40B4-BE49-F238E27FC236}">
                <a16:creationId xmlns:a16="http://schemas.microsoft.com/office/drawing/2014/main" id="{83E6AD21-C233-2E83-8E40-75B08A92684A}"/>
              </a:ext>
            </a:extLst>
          </p:cNvPr>
          <p:cNvSpPr>
            <a:spLocks noGrp="1"/>
          </p:cNvSpPr>
          <p:nvPr>
            <p:ph idx="1"/>
          </p:nvPr>
        </p:nvSpPr>
        <p:spPr>
          <a:xfrm>
            <a:off x="685800" y="1767840"/>
            <a:ext cx="10820400" cy="4450846"/>
          </a:xfrm>
        </p:spPr>
        <p:txBody>
          <a:bodyPr>
            <a:normAutofit/>
          </a:bodyPr>
          <a:lstStyle/>
          <a:p>
            <a:pPr marL="0" indent="0">
              <a:buNone/>
            </a:pPr>
            <a:r>
              <a:rPr lang="en-US" sz="3200" dirty="0"/>
              <a:t>So what makes the difference?</a:t>
            </a:r>
          </a:p>
          <a:p>
            <a:pPr marL="0" indent="0" algn="ctr">
              <a:buNone/>
            </a:pPr>
            <a:r>
              <a:rPr lang="en-US" sz="3200" dirty="0"/>
              <a:t>One leads to death, </a:t>
            </a:r>
          </a:p>
          <a:p>
            <a:pPr marL="0" indent="0" algn="ctr">
              <a:buNone/>
            </a:pPr>
            <a:r>
              <a:rPr lang="en-US" sz="3200" dirty="0"/>
              <a:t>one leads to righteousness and peace</a:t>
            </a:r>
          </a:p>
          <a:p>
            <a:pPr marL="0" indent="0" algn="ctr">
              <a:buNone/>
            </a:pPr>
            <a:endParaRPr lang="en-US" sz="3200" dirty="0"/>
          </a:p>
          <a:p>
            <a:pPr marL="0" indent="0" algn="ctr">
              <a:buNone/>
            </a:pPr>
            <a:r>
              <a:rPr lang="en-US" sz="3200" dirty="0"/>
              <a:t>Paul characterizes a slave to righteousness by wholehearted obedience.  Can it be said of us?</a:t>
            </a:r>
          </a:p>
          <a:p>
            <a:pPr marL="0" indent="0" algn="ctr">
              <a:buNone/>
            </a:pPr>
            <a:r>
              <a:rPr lang="en-US" sz="3200" dirty="0"/>
              <a:t>“YOU HAVE  BEEN SET FREE FROM SIN”</a:t>
            </a:r>
          </a:p>
          <a:p>
            <a:pPr marL="0" indent="0">
              <a:buNone/>
            </a:pPr>
            <a:endParaRPr lang="en-US" sz="3200" dirty="0"/>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42769121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AAA6E-5719-84AF-094E-93219D71DA62}"/>
              </a:ext>
            </a:extLst>
          </p:cNvPr>
          <p:cNvSpPr>
            <a:spLocks noGrp="1"/>
          </p:cNvSpPr>
          <p:nvPr>
            <p:ph type="title"/>
          </p:nvPr>
        </p:nvSpPr>
        <p:spPr/>
        <p:txBody>
          <a:bodyPr/>
          <a:lstStyle/>
          <a:p>
            <a:r>
              <a:rPr lang="en-US" dirty="0"/>
              <a:t>Vss. 19-23</a:t>
            </a:r>
          </a:p>
        </p:txBody>
      </p:sp>
      <p:sp>
        <p:nvSpPr>
          <p:cNvPr id="3" name="Content Placeholder 2">
            <a:extLst>
              <a:ext uri="{FF2B5EF4-FFF2-40B4-BE49-F238E27FC236}">
                <a16:creationId xmlns:a16="http://schemas.microsoft.com/office/drawing/2014/main" id="{D7BF2B3E-4CEC-BDC3-F926-7172D9F86DB4}"/>
              </a:ext>
            </a:extLst>
          </p:cNvPr>
          <p:cNvSpPr>
            <a:spLocks noGrp="1"/>
          </p:cNvSpPr>
          <p:nvPr>
            <p:ph idx="1"/>
          </p:nvPr>
        </p:nvSpPr>
        <p:spPr/>
        <p:txBody>
          <a:bodyPr>
            <a:normAutofit/>
          </a:bodyPr>
          <a:lstStyle/>
          <a:p>
            <a:pPr marL="0" indent="0">
              <a:buNone/>
            </a:pPr>
            <a:r>
              <a:rPr lang="en-US" sz="3200" dirty="0"/>
              <a:t>“Ever-increasing wickedness”  So true.  Satan isn’t content with a few square feet of your heart; he wants it all.</a:t>
            </a:r>
          </a:p>
          <a:p>
            <a:pPr marL="0" indent="0">
              <a:buNone/>
            </a:pPr>
            <a:endParaRPr lang="en-US" sz="3200" dirty="0"/>
          </a:p>
          <a:p>
            <a:pPr marL="0" indent="0">
              <a:buNone/>
            </a:pPr>
            <a:r>
              <a:rPr lang="en-US" sz="3200" dirty="0"/>
              <a:t>“you were (pre-salvation) free from the control of righteousness.”  No wonder you couldn’t be good by just trying harder, even if you “really mean it this time”</a:t>
            </a:r>
          </a:p>
        </p:txBody>
      </p:sp>
    </p:spTree>
    <p:extLst>
      <p:ext uri="{BB962C8B-B14F-4D97-AF65-F5344CB8AC3E}">
        <p14:creationId xmlns:p14="http://schemas.microsoft.com/office/powerpoint/2010/main" val="1941749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211B9-6F5A-363B-C950-A2424F9C86E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33949E73-027A-CC09-84B8-3C457D1F0536}"/>
              </a:ext>
            </a:extLst>
          </p:cNvPr>
          <p:cNvSpPr>
            <a:spLocks noGrp="1"/>
          </p:cNvSpPr>
          <p:nvPr>
            <p:ph idx="1"/>
          </p:nvPr>
        </p:nvSpPr>
        <p:spPr>
          <a:xfrm>
            <a:off x="685800" y="764374"/>
            <a:ext cx="10820400" cy="5454312"/>
          </a:xfrm>
        </p:spPr>
        <p:txBody>
          <a:bodyPr/>
          <a:lstStyle/>
          <a:p>
            <a:pPr marL="0" indent="0">
              <a:buNone/>
            </a:pPr>
            <a:r>
              <a:rPr lang="en-US" sz="3200" dirty="0"/>
              <a:t>AGAIN :</a:t>
            </a:r>
          </a:p>
          <a:p>
            <a:endParaRPr lang="en-US" sz="3200" dirty="0"/>
          </a:p>
          <a:p>
            <a:pPr algn="ctr"/>
            <a:r>
              <a:rPr lang="en-US" sz="3200" dirty="0"/>
              <a:t>You have been set free from sin</a:t>
            </a:r>
          </a:p>
          <a:p>
            <a:pPr algn="ctr"/>
            <a:r>
              <a:rPr lang="en-US" sz="3200" dirty="0"/>
              <a:t>You have become a slave to God</a:t>
            </a:r>
          </a:p>
          <a:p>
            <a:pPr algn="ctr"/>
            <a:r>
              <a:rPr lang="en-US" sz="3200" dirty="0"/>
              <a:t>The benefit? Holiness</a:t>
            </a:r>
          </a:p>
          <a:p>
            <a:pPr algn="ctr"/>
            <a:r>
              <a:rPr lang="en-US" sz="3200" dirty="0"/>
              <a:t>The result? Eternal life</a:t>
            </a:r>
          </a:p>
          <a:p>
            <a:pPr algn="ctr"/>
            <a:endParaRPr lang="en-US" sz="3200" dirty="0"/>
          </a:p>
          <a:p>
            <a:pPr marL="0" indent="0" algn="ctr">
              <a:buNone/>
            </a:pPr>
            <a:r>
              <a:rPr lang="en-US" sz="3200" dirty="0"/>
              <a:t>“For the wages of sin is death, BUT</a:t>
            </a:r>
          </a:p>
          <a:p>
            <a:pPr marL="0" indent="0" algn="ctr">
              <a:buNone/>
            </a:pPr>
            <a:r>
              <a:rPr lang="en-US" sz="3200" dirty="0"/>
              <a:t> the gift of God is eternal life in Christ Jesus our Lord.”</a:t>
            </a:r>
          </a:p>
          <a:p>
            <a:endParaRPr lang="en-US" dirty="0"/>
          </a:p>
          <a:p>
            <a:endParaRPr lang="en-US" dirty="0"/>
          </a:p>
        </p:txBody>
      </p:sp>
    </p:spTree>
    <p:extLst>
      <p:ext uri="{BB962C8B-B14F-4D97-AF65-F5344CB8AC3E}">
        <p14:creationId xmlns:p14="http://schemas.microsoft.com/office/powerpoint/2010/main" val="4070979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FBFF-9957-99B3-0593-3D066BF37695}"/>
              </a:ext>
            </a:extLst>
          </p:cNvPr>
          <p:cNvSpPr>
            <a:spLocks noGrp="1"/>
          </p:cNvSpPr>
          <p:nvPr>
            <p:ph type="title"/>
          </p:nvPr>
        </p:nvSpPr>
        <p:spPr/>
        <p:txBody>
          <a:bodyPr/>
          <a:lstStyle/>
          <a:p>
            <a:r>
              <a:rPr lang="en-US" dirty="0"/>
              <a:t>A quick recap</a:t>
            </a:r>
          </a:p>
        </p:txBody>
      </p:sp>
      <p:sp>
        <p:nvSpPr>
          <p:cNvPr id="3" name="Content Placeholder 2">
            <a:extLst>
              <a:ext uri="{FF2B5EF4-FFF2-40B4-BE49-F238E27FC236}">
                <a16:creationId xmlns:a16="http://schemas.microsoft.com/office/drawing/2014/main" id="{21C79DCE-0BD9-70B2-A9AE-D2B2FAE413E4}"/>
              </a:ext>
            </a:extLst>
          </p:cNvPr>
          <p:cNvSpPr>
            <a:spLocks noGrp="1"/>
          </p:cNvSpPr>
          <p:nvPr>
            <p:ph idx="1"/>
          </p:nvPr>
        </p:nvSpPr>
        <p:spPr>
          <a:xfrm>
            <a:off x="685800" y="1772240"/>
            <a:ext cx="10820400" cy="4446446"/>
          </a:xfrm>
        </p:spPr>
        <p:txBody>
          <a:bodyPr>
            <a:normAutofit/>
          </a:bodyPr>
          <a:lstStyle/>
          <a:p>
            <a:pPr marL="0" indent="0" algn="ctr">
              <a:buNone/>
            </a:pPr>
            <a:endParaRPr lang="en-US" dirty="0"/>
          </a:p>
          <a:p>
            <a:pPr marL="0" indent="0" algn="ctr">
              <a:buNone/>
            </a:pPr>
            <a:r>
              <a:rPr lang="en-US" sz="3200" dirty="0"/>
              <a:t>Chapters 1b - 3 Mankind’s deep need for the righteousness of God  (Condemnation)</a:t>
            </a:r>
          </a:p>
          <a:p>
            <a:pPr marL="0" indent="0" algn="ctr">
              <a:buNone/>
            </a:pPr>
            <a:endParaRPr lang="en-US" sz="3200" dirty="0"/>
          </a:p>
          <a:p>
            <a:pPr marL="0" indent="0" algn="ctr">
              <a:buNone/>
            </a:pPr>
            <a:r>
              <a:rPr lang="en-US" sz="3200" dirty="0"/>
              <a:t>Chapters 3 b – 5   God’s provision for man’s deepest need  (Justification)</a:t>
            </a:r>
          </a:p>
          <a:p>
            <a:pPr marL="0" indent="0" algn="ctr">
              <a:buNone/>
            </a:pPr>
            <a:endParaRPr lang="en-US" sz="3200" dirty="0"/>
          </a:p>
          <a:p>
            <a:pPr marL="0" indent="0" algn="ctr">
              <a:buNone/>
            </a:pPr>
            <a:r>
              <a:rPr lang="en-US" sz="3200" dirty="0"/>
              <a:t>Chapters 6 – 8  Living it out (Sanctification)</a:t>
            </a:r>
          </a:p>
          <a:p>
            <a:pPr marL="0" indent="0" algn="ctr">
              <a:buNone/>
            </a:pPr>
            <a:endParaRPr lang="en-US" sz="3200" dirty="0"/>
          </a:p>
          <a:p>
            <a:pPr marL="0" indent="0" algn="ctr">
              <a:buNone/>
            </a:pPr>
            <a:endParaRPr lang="en-US" sz="3200" dirty="0"/>
          </a:p>
        </p:txBody>
      </p:sp>
    </p:spTree>
    <p:extLst>
      <p:ext uri="{BB962C8B-B14F-4D97-AF65-F5344CB8AC3E}">
        <p14:creationId xmlns:p14="http://schemas.microsoft.com/office/powerpoint/2010/main" val="1015387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990CD-628F-58D4-B263-053AC8CAFE37}"/>
              </a:ext>
            </a:extLst>
          </p:cNvPr>
          <p:cNvSpPr>
            <a:spLocks noGrp="1"/>
          </p:cNvSpPr>
          <p:nvPr>
            <p:ph type="ctrTitle"/>
          </p:nvPr>
        </p:nvSpPr>
        <p:spPr/>
        <p:txBody>
          <a:bodyPr/>
          <a:lstStyle/>
          <a:p>
            <a:r>
              <a:rPr lang="en-US" dirty="0"/>
              <a:t>Unashamed:</a:t>
            </a:r>
            <a:br>
              <a:rPr lang="en-US" dirty="0"/>
            </a:br>
            <a:r>
              <a:rPr lang="en-US" dirty="0"/>
              <a:t>Learning to Live</a:t>
            </a:r>
          </a:p>
        </p:txBody>
      </p:sp>
      <p:sp>
        <p:nvSpPr>
          <p:cNvPr id="3" name="Subtitle 2">
            <a:extLst>
              <a:ext uri="{FF2B5EF4-FFF2-40B4-BE49-F238E27FC236}">
                <a16:creationId xmlns:a16="http://schemas.microsoft.com/office/drawing/2014/main" id="{3B7A7FA5-DE9B-E6BF-E3D7-381BBEF559FA}"/>
              </a:ext>
            </a:extLst>
          </p:cNvPr>
          <p:cNvSpPr>
            <a:spLocks noGrp="1"/>
          </p:cNvSpPr>
          <p:nvPr>
            <p:ph type="subTitle" idx="1"/>
          </p:nvPr>
        </p:nvSpPr>
        <p:spPr/>
        <p:txBody>
          <a:bodyPr>
            <a:normAutofit/>
          </a:bodyPr>
          <a:lstStyle/>
          <a:p>
            <a:pPr algn="r"/>
            <a:r>
              <a:rPr lang="en-US" sz="4000" dirty="0"/>
              <a:t>Romans 6:1-23</a:t>
            </a:r>
          </a:p>
        </p:txBody>
      </p:sp>
    </p:spTree>
    <p:extLst>
      <p:ext uri="{BB962C8B-B14F-4D97-AF65-F5344CB8AC3E}">
        <p14:creationId xmlns:p14="http://schemas.microsoft.com/office/powerpoint/2010/main" val="19598163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4EBE8-D217-3173-A568-B50D8EDDA52C}"/>
              </a:ext>
            </a:extLst>
          </p:cNvPr>
          <p:cNvSpPr>
            <a:spLocks noGrp="1"/>
          </p:cNvSpPr>
          <p:nvPr>
            <p:ph type="title"/>
          </p:nvPr>
        </p:nvSpPr>
        <p:spPr/>
        <p:txBody>
          <a:bodyPr/>
          <a:lstStyle/>
          <a:p>
            <a:r>
              <a:rPr lang="en-US" dirty="0"/>
              <a:t>From David Jeremiah</a:t>
            </a:r>
          </a:p>
        </p:txBody>
      </p:sp>
      <p:sp>
        <p:nvSpPr>
          <p:cNvPr id="3" name="Content Placeholder 2">
            <a:extLst>
              <a:ext uri="{FF2B5EF4-FFF2-40B4-BE49-F238E27FC236}">
                <a16:creationId xmlns:a16="http://schemas.microsoft.com/office/drawing/2014/main" id="{6ECC85AC-A5DC-D67E-EF60-B9BDDE675A78}"/>
              </a:ext>
            </a:extLst>
          </p:cNvPr>
          <p:cNvSpPr>
            <a:spLocks noGrp="1"/>
          </p:cNvSpPr>
          <p:nvPr>
            <p:ph idx="1"/>
          </p:nvPr>
        </p:nvSpPr>
        <p:spPr/>
        <p:txBody>
          <a:bodyPr>
            <a:normAutofit/>
          </a:bodyPr>
          <a:lstStyle/>
          <a:p>
            <a:pPr marL="0" indent="0">
              <a:buNone/>
            </a:pPr>
            <a:r>
              <a:rPr lang="en-US" sz="3200" dirty="0"/>
              <a:t>Justification – Our eternal position before God through Christ</a:t>
            </a:r>
          </a:p>
          <a:p>
            <a:pPr marL="0" indent="0">
              <a:buNone/>
            </a:pPr>
            <a:r>
              <a:rPr lang="en-US" sz="3200" dirty="0"/>
              <a:t>Sanctification – Becoming in practice what we already are in position – the holiness of the saint.</a:t>
            </a:r>
          </a:p>
          <a:p>
            <a:pPr marL="0" indent="0">
              <a:buNone/>
            </a:pPr>
            <a:endParaRPr lang="en-US" sz="3200" dirty="0"/>
          </a:p>
          <a:p>
            <a:pPr marL="0" indent="0">
              <a:buNone/>
            </a:pPr>
            <a:r>
              <a:rPr lang="en-US" sz="3200" dirty="0"/>
              <a:t>J – An act of the Spirit IN us</a:t>
            </a:r>
          </a:p>
          <a:p>
            <a:pPr marL="0" indent="0">
              <a:buNone/>
            </a:pPr>
            <a:r>
              <a:rPr lang="en-US" sz="3200" dirty="0"/>
              <a:t>S – A work of the Spirit though us</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1606145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D1E9-E9DF-DB9C-8AD1-82AA0A92397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22C7B69-73BF-9AF9-7C28-BDC9BA7342B8}"/>
              </a:ext>
            </a:extLst>
          </p:cNvPr>
          <p:cNvSpPr>
            <a:spLocks noGrp="1"/>
          </p:cNvSpPr>
          <p:nvPr>
            <p:ph idx="1"/>
          </p:nvPr>
        </p:nvSpPr>
        <p:spPr>
          <a:xfrm>
            <a:off x="685800" y="1574276"/>
            <a:ext cx="10820400" cy="4644410"/>
          </a:xfrm>
        </p:spPr>
        <p:txBody>
          <a:bodyPr>
            <a:normAutofit/>
          </a:bodyPr>
          <a:lstStyle/>
          <a:p>
            <a:pPr marL="0" indent="0">
              <a:buNone/>
            </a:pPr>
            <a:r>
              <a:rPr lang="en-US" sz="3200" dirty="0"/>
              <a:t>J – FOR us</a:t>
            </a:r>
          </a:p>
          <a:p>
            <a:pPr marL="0" indent="0">
              <a:buNone/>
            </a:pPr>
            <a:r>
              <a:rPr lang="en-US" sz="3200" dirty="0"/>
              <a:t>S – IN us</a:t>
            </a:r>
          </a:p>
          <a:p>
            <a:pPr marL="0" indent="0">
              <a:buNone/>
            </a:pPr>
            <a:endParaRPr lang="en-US" sz="3200" dirty="0"/>
          </a:p>
          <a:p>
            <a:pPr marL="0" indent="0">
              <a:buNone/>
            </a:pPr>
            <a:r>
              <a:rPr lang="en-US" sz="3200" dirty="0"/>
              <a:t>J – a transaction</a:t>
            </a:r>
          </a:p>
          <a:p>
            <a:pPr marL="0" indent="0">
              <a:buNone/>
            </a:pPr>
            <a:r>
              <a:rPr lang="en-US" sz="3200" dirty="0"/>
              <a:t>S – a transformation</a:t>
            </a:r>
          </a:p>
          <a:p>
            <a:pPr marL="0" indent="0">
              <a:buNone/>
            </a:pPr>
            <a:endParaRPr lang="en-US" sz="3200" dirty="0"/>
          </a:p>
          <a:p>
            <a:pPr marL="0" indent="0">
              <a:buNone/>
            </a:pPr>
            <a:r>
              <a:rPr lang="en-US" sz="3200" dirty="0"/>
              <a:t>J – the trigger</a:t>
            </a:r>
          </a:p>
          <a:p>
            <a:pPr marL="0" indent="0">
              <a:buNone/>
            </a:pPr>
            <a:r>
              <a:rPr lang="en-US" sz="3200" dirty="0"/>
              <a:t>S – the process (Glorification is the end)</a:t>
            </a:r>
          </a:p>
          <a:p>
            <a:pPr marL="0" indent="0">
              <a:buNone/>
            </a:pPr>
            <a:endParaRPr lang="en-US" sz="3200" dirty="0"/>
          </a:p>
          <a:p>
            <a:pPr marL="0" indent="0">
              <a:buNone/>
            </a:pPr>
            <a:endParaRPr lang="en-US" sz="3200" dirty="0"/>
          </a:p>
        </p:txBody>
      </p:sp>
    </p:spTree>
    <p:extLst>
      <p:ext uri="{BB962C8B-B14F-4D97-AF65-F5344CB8AC3E}">
        <p14:creationId xmlns:p14="http://schemas.microsoft.com/office/powerpoint/2010/main" val="339892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B6547-3EB7-7625-F62A-2AB5423D496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0FD460D-3225-8A0A-6996-482FCEA2E1EA}"/>
              </a:ext>
            </a:extLst>
          </p:cNvPr>
          <p:cNvSpPr>
            <a:spLocks noGrp="1"/>
          </p:cNvSpPr>
          <p:nvPr>
            <p:ph idx="1"/>
          </p:nvPr>
        </p:nvSpPr>
        <p:spPr/>
        <p:txBody>
          <a:bodyPr>
            <a:normAutofit/>
          </a:bodyPr>
          <a:lstStyle/>
          <a:p>
            <a:pPr marL="0" indent="0">
              <a:buNone/>
            </a:pPr>
            <a:r>
              <a:rPr lang="en-US" sz="3200" dirty="0"/>
              <a:t>J – declares us righteous</a:t>
            </a:r>
          </a:p>
          <a:p>
            <a:pPr marL="0" indent="0">
              <a:buNone/>
            </a:pPr>
            <a:r>
              <a:rPr lang="en-US" sz="3200" dirty="0"/>
              <a:t>S – moves us toward righteousness</a:t>
            </a:r>
          </a:p>
          <a:p>
            <a:pPr marL="0" indent="0">
              <a:buNone/>
            </a:pPr>
            <a:endParaRPr lang="en-US" sz="3200" dirty="0"/>
          </a:p>
          <a:p>
            <a:pPr marL="0" indent="0">
              <a:buNone/>
            </a:pPr>
            <a:r>
              <a:rPr lang="en-US" sz="3200" dirty="0"/>
              <a:t>J – removes the guilt and penalty of sin</a:t>
            </a:r>
          </a:p>
          <a:p>
            <a:pPr marL="0" indent="0">
              <a:buNone/>
            </a:pPr>
            <a:r>
              <a:rPr lang="en-US" sz="3200" dirty="0"/>
              <a:t>S – removes the unrestrained growth and power of sin</a:t>
            </a:r>
          </a:p>
        </p:txBody>
      </p:sp>
    </p:spTree>
    <p:extLst>
      <p:ext uri="{BB962C8B-B14F-4D97-AF65-F5344CB8AC3E}">
        <p14:creationId xmlns:p14="http://schemas.microsoft.com/office/powerpoint/2010/main" val="2001578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427D8-ABAE-317F-8A49-8EB709EFB6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3BA6E5-A79B-50C7-0B1C-9F3C237A204F}"/>
              </a:ext>
            </a:extLst>
          </p:cNvPr>
          <p:cNvSpPr>
            <a:spLocks noGrp="1"/>
          </p:cNvSpPr>
          <p:nvPr>
            <p:ph idx="1"/>
          </p:nvPr>
        </p:nvSpPr>
        <p:spPr>
          <a:xfrm>
            <a:off x="685800" y="764374"/>
            <a:ext cx="10820400" cy="5454312"/>
          </a:xfrm>
        </p:spPr>
        <p:txBody>
          <a:bodyPr/>
          <a:lstStyle/>
          <a:p>
            <a:pPr marL="0" indent="0">
              <a:buNone/>
            </a:pPr>
            <a:r>
              <a:rPr lang="en-US" sz="3200" dirty="0"/>
              <a:t>Vs. 2-4   We died to sin and were baptized into His death and buried with Him.  Because Christ was raised from the dead, we too may live a new life</a:t>
            </a:r>
          </a:p>
          <a:p>
            <a:pPr marL="0" indent="0">
              <a:buNone/>
            </a:pPr>
            <a:endParaRPr lang="en-US" sz="3200" dirty="0"/>
          </a:p>
          <a:p>
            <a:pPr marL="0" indent="0">
              <a:buNone/>
            </a:pPr>
            <a:r>
              <a:rPr lang="en-US" sz="3200" dirty="0"/>
              <a:t>Vs. 6 - 7  Our old self was crucified with Christ, so our body of sin is rendered powerless.  Dead people don’t sin</a:t>
            </a:r>
          </a:p>
          <a:p>
            <a:pPr marL="0" indent="0" algn="ctr">
              <a:buNone/>
            </a:pPr>
            <a:endParaRPr lang="en-US" sz="3200" dirty="0"/>
          </a:p>
          <a:p>
            <a:pPr marL="0" indent="0" algn="ctr">
              <a:buNone/>
            </a:pPr>
            <a:r>
              <a:rPr lang="en-US" sz="3200" dirty="0"/>
              <a:t>Moving even beyond “I don’t have to sin” </a:t>
            </a:r>
          </a:p>
          <a:p>
            <a:pPr marL="0" indent="0" algn="ctr">
              <a:buNone/>
            </a:pPr>
            <a:r>
              <a:rPr lang="en-US" sz="3200" dirty="0"/>
              <a:t>to “I have power not to sin.”</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505895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B45FA-C89C-9FF2-D176-87B66E7F174A}"/>
              </a:ext>
            </a:extLst>
          </p:cNvPr>
          <p:cNvSpPr>
            <a:spLocks noGrp="1"/>
          </p:cNvSpPr>
          <p:nvPr>
            <p:ph type="title"/>
          </p:nvPr>
        </p:nvSpPr>
        <p:spPr/>
        <p:txBody>
          <a:bodyPr/>
          <a:lstStyle/>
          <a:p>
            <a:r>
              <a:rPr lang="en-US" dirty="0"/>
              <a:t>Vs. 8-14</a:t>
            </a:r>
          </a:p>
        </p:txBody>
      </p:sp>
      <p:sp>
        <p:nvSpPr>
          <p:cNvPr id="3" name="Content Placeholder 2">
            <a:extLst>
              <a:ext uri="{FF2B5EF4-FFF2-40B4-BE49-F238E27FC236}">
                <a16:creationId xmlns:a16="http://schemas.microsoft.com/office/drawing/2014/main" id="{55951B5B-D255-020B-CB00-9DA96755A742}"/>
              </a:ext>
            </a:extLst>
          </p:cNvPr>
          <p:cNvSpPr>
            <a:spLocks noGrp="1"/>
          </p:cNvSpPr>
          <p:nvPr>
            <p:ph idx="1"/>
          </p:nvPr>
        </p:nvSpPr>
        <p:spPr/>
        <p:txBody>
          <a:bodyPr/>
          <a:lstStyle/>
          <a:p>
            <a:pPr marL="0" indent="0">
              <a:buNone/>
            </a:pPr>
            <a:r>
              <a:rPr lang="en-US" sz="3200" dirty="0"/>
              <a:t>Vs. 8  To “live with (Christ)” is not speaking only of life eternal, but living in this truth:</a:t>
            </a:r>
          </a:p>
          <a:p>
            <a:pPr marL="0" indent="0">
              <a:buNone/>
            </a:pPr>
            <a:endParaRPr lang="en-US" sz="3200" dirty="0"/>
          </a:p>
          <a:p>
            <a:pPr marL="0" indent="0" algn="ctr">
              <a:buNone/>
            </a:pPr>
            <a:r>
              <a:rPr lang="en-US" sz="3200" dirty="0"/>
              <a:t>Christ died to sin, paying it’s penalty with His blood</a:t>
            </a:r>
          </a:p>
          <a:p>
            <a:pPr marL="0" indent="0" algn="ctr">
              <a:buNone/>
            </a:pPr>
            <a:r>
              <a:rPr lang="en-US" sz="3200" dirty="0"/>
              <a:t>and breaking its power for those who are in Him </a:t>
            </a:r>
          </a:p>
          <a:p>
            <a:pPr marL="0" indent="0" algn="ctr">
              <a:buNone/>
            </a:pPr>
            <a:endParaRPr lang="en-US" sz="3200" dirty="0"/>
          </a:p>
          <a:p>
            <a:pPr marL="0" indent="0" algn="ctr">
              <a:buNone/>
            </a:pPr>
            <a:r>
              <a:rPr lang="en-US" sz="3200" dirty="0"/>
              <a:t>Vs. 11  A command to live in this reality</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dirty="0"/>
          </a:p>
        </p:txBody>
      </p:sp>
    </p:spTree>
    <p:extLst>
      <p:ext uri="{BB962C8B-B14F-4D97-AF65-F5344CB8AC3E}">
        <p14:creationId xmlns:p14="http://schemas.microsoft.com/office/powerpoint/2010/main" val="3634365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F01A3-2226-D264-E3A1-F38E9805747E}"/>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4435CFC-CC77-DAB2-A830-F982EE5352B8}"/>
              </a:ext>
            </a:extLst>
          </p:cNvPr>
          <p:cNvSpPr>
            <a:spLocks noGrp="1"/>
          </p:cNvSpPr>
          <p:nvPr>
            <p:ph idx="1"/>
          </p:nvPr>
        </p:nvSpPr>
        <p:spPr>
          <a:xfrm>
            <a:off x="685800" y="764374"/>
            <a:ext cx="10820400" cy="5454312"/>
          </a:xfrm>
        </p:spPr>
        <p:txBody>
          <a:bodyPr>
            <a:normAutofit/>
          </a:bodyPr>
          <a:lstStyle/>
          <a:p>
            <a:pPr marL="0" indent="0">
              <a:buNone/>
            </a:pPr>
            <a:r>
              <a:rPr lang="en-US" sz="3200" dirty="0"/>
              <a:t>Since we are “dead to sin but alive to God,” we are not to let sin reign.</a:t>
            </a:r>
          </a:p>
          <a:p>
            <a:pPr marL="0" indent="0">
              <a:buNone/>
            </a:pPr>
            <a:endParaRPr lang="en-US" sz="3200" dirty="0"/>
          </a:p>
          <a:p>
            <a:pPr marL="0" indent="0" algn="ctr">
              <a:buNone/>
            </a:pPr>
            <a:r>
              <a:rPr lang="en-US" sz="3200" dirty="0"/>
              <a:t>None of this, “I couldn’t help myself,” or “the devil made me do it.”  If you are in Christ, you are dead to sin.  Sin only has power that you allow (James 1:13-15)</a:t>
            </a:r>
          </a:p>
          <a:p>
            <a:pPr marL="0" indent="0" algn="ctr">
              <a:buNone/>
            </a:pPr>
            <a:endParaRPr lang="en-US" sz="3200" dirty="0"/>
          </a:p>
          <a:p>
            <a:pPr marL="0" indent="0" algn="ctr">
              <a:buNone/>
            </a:pPr>
            <a:r>
              <a:rPr lang="en-US" sz="3200" dirty="0"/>
              <a:t>Don’t offer parts of your body to sin. </a:t>
            </a:r>
          </a:p>
          <a:p>
            <a:pPr marL="0" indent="0" algn="ctr">
              <a:buNone/>
            </a:pPr>
            <a:r>
              <a:rPr lang="en-US" sz="3200" dirty="0"/>
              <a:t>Redirect.</a:t>
            </a:r>
          </a:p>
          <a:p>
            <a:pPr marL="0" indent="0" algn="ctr">
              <a:buNone/>
            </a:pPr>
            <a:r>
              <a:rPr lang="en-US" sz="3200" dirty="0"/>
              <a:t>Use it for righteousness!</a:t>
            </a:r>
          </a:p>
        </p:txBody>
      </p:sp>
    </p:spTree>
    <p:extLst>
      <p:ext uri="{BB962C8B-B14F-4D97-AF65-F5344CB8AC3E}">
        <p14:creationId xmlns:p14="http://schemas.microsoft.com/office/powerpoint/2010/main" val="2893667874"/>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282</TotalTime>
  <Words>619</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Century Gothic</vt:lpstr>
      <vt:lpstr>Vapor Trail</vt:lpstr>
      <vt:lpstr>Romans 1:16</vt:lpstr>
      <vt:lpstr>A quick recap</vt:lpstr>
      <vt:lpstr>Unashamed: Learning to Live</vt:lpstr>
      <vt:lpstr>From David Jeremiah</vt:lpstr>
      <vt:lpstr>PowerPoint Presentation</vt:lpstr>
      <vt:lpstr>PowerPoint Presentation</vt:lpstr>
      <vt:lpstr>PowerPoint Presentation</vt:lpstr>
      <vt:lpstr>Vs. 8-14</vt:lpstr>
      <vt:lpstr>PowerPoint Presentation</vt:lpstr>
      <vt:lpstr>Vss. 14-18</vt:lpstr>
      <vt:lpstr>Either way a Slave</vt:lpstr>
      <vt:lpstr>Vss. 19-23</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Learning to Live</dc:title>
  <dc:creator>kathy Bartholomew</dc:creator>
  <cp:lastModifiedBy>kathy Bartholomew</cp:lastModifiedBy>
  <cp:revision>10</cp:revision>
  <dcterms:created xsi:type="dcterms:W3CDTF">2023-03-23T13:09:51Z</dcterms:created>
  <dcterms:modified xsi:type="dcterms:W3CDTF">2023-03-23T17:52:30Z</dcterms:modified>
</cp:coreProperties>
</file>