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4660"/>
  </p:normalViewPr>
  <p:slideViewPr>
    <p:cSldViewPr snapToGrid="0">
      <p:cViewPr>
        <p:scale>
          <a:sx n="88" d="100"/>
          <a:sy n="88" d="100"/>
        </p:scale>
        <p:origin x="494"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1B61309F-E4D4-4B20-91DD-00D35CE6B591}" type="datetimeFigureOut">
              <a:rPr lang="en-US" smtClean="0"/>
              <a:t>3/19/2022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4280636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87460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3456910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4C17B44-376A-4092-AA9A-551153E39FFD}"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80869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4218497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B61309F-E4D4-4B20-91DD-00D35CE6B591}" type="datetimeFigureOut">
              <a:rPr lang="en-US" smtClean="0"/>
              <a:t>3/19/2022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1442456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B61309F-E4D4-4B20-91DD-00D35CE6B591}" type="datetimeFigureOut">
              <a:rPr lang="en-US" smtClean="0"/>
              <a:t>3/19/2022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41708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61309F-E4D4-4B20-91DD-00D35CE6B591}" type="datetimeFigureOut">
              <a:rPr lang="en-US" smtClean="0"/>
              <a:t>3/19/2022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101078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1B61309F-E4D4-4B20-91DD-00D35CE6B591}" type="datetimeFigureOut">
              <a:rPr lang="en-US" smtClean="0"/>
              <a:t>3/19/2022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61202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61309F-E4D4-4B20-91DD-00D35CE6B591}" type="datetimeFigureOut">
              <a:rPr lang="en-US" smtClean="0"/>
              <a:t>3/19/2022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76443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1B61309F-E4D4-4B20-91DD-00D35CE6B591}" type="datetimeFigureOut">
              <a:rPr lang="en-US" smtClean="0"/>
              <a:t>3/19/2022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4178570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412872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61309F-E4D4-4B20-91DD-00D35CE6B591}" type="datetimeFigureOut">
              <a:rPr lang="en-US" smtClean="0"/>
              <a:t>3/19/2022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99515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61309F-E4D4-4B20-91DD-00D35CE6B591}" type="datetimeFigureOut">
              <a:rPr lang="en-US" smtClean="0"/>
              <a:t>3/19/2022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54357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1309F-E4D4-4B20-91DD-00D35CE6B591}" type="datetimeFigureOut">
              <a:rPr lang="en-US" smtClean="0"/>
              <a:t>3/19/2022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1412714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249796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61309F-E4D4-4B20-91DD-00D35CE6B591}" type="datetimeFigureOut">
              <a:rPr lang="en-US" smtClean="0"/>
              <a:t>3/19/2022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17B44-376A-4092-AA9A-551153E39FFD}" type="slidenum">
              <a:rPr lang="en-US" smtClean="0"/>
              <a:t>‹#›</a:t>
            </a:fld>
            <a:endParaRPr lang="en-US"/>
          </a:p>
        </p:txBody>
      </p:sp>
    </p:spTree>
    <p:extLst>
      <p:ext uri="{BB962C8B-B14F-4D97-AF65-F5344CB8AC3E}">
        <p14:creationId xmlns:p14="http://schemas.microsoft.com/office/powerpoint/2010/main" val="19936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B61309F-E4D4-4B20-91DD-00D35CE6B591}" type="datetimeFigureOut">
              <a:rPr lang="en-US" smtClean="0"/>
              <a:t>3/19/2022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4C17B44-376A-4092-AA9A-551153E39FFD}" type="slidenum">
              <a:rPr lang="en-US" smtClean="0"/>
              <a:t>‹#›</a:t>
            </a:fld>
            <a:endParaRPr lang="en-US"/>
          </a:p>
        </p:txBody>
      </p:sp>
    </p:spTree>
    <p:extLst>
      <p:ext uri="{BB962C8B-B14F-4D97-AF65-F5344CB8AC3E}">
        <p14:creationId xmlns:p14="http://schemas.microsoft.com/office/powerpoint/2010/main" val="1535256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0399F-3CBF-4F08-9783-C542BAC7F3A9}"/>
              </a:ext>
            </a:extLst>
          </p:cNvPr>
          <p:cNvSpPr>
            <a:spLocks noGrp="1"/>
          </p:cNvSpPr>
          <p:nvPr>
            <p:ph type="ctrTitle"/>
          </p:nvPr>
        </p:nvSpPr>
        <p:spPr/>
        <p:txBody>
          <a:bodyPr/>
          <a:lstStyle/>
          <a:p>
            <a:r>
              <a:rPr lang="en-US" dirty="0"/>
              <a:t>Cross Culture:</a:t>
            </a:r>
            <a:br>
              <a:rPr lang="en-US" dirty="0"/>
            </a:br>
            <a:r>
              <a:rPr lang="en-US" dirty="0"/>
              <a:t>Grace Abounds</a:t>
            </a:r>
          </a:p>
        </p:txBody>
      </p:sp>
      <p:sp>
        <p:nvSpPr>
          <p:cNvPr id="3" name="Subtitle 2">
            <a:extLst>
              <a:ext uri="{FF2B5EF4-FFF2-40B4-BE49-F238E27FC236}">
                <a16:creationId xmlns:a16="http://schemas.microsoft.com/office/drawing/2014/main" id="{8BF58807-EC57-4BD3-8F86-5ABC0F8680D8}"/>
              </a:ext>
            </a:extLst>
          </p:cNvPr>
          <p:cNvSpPr>
            <a:spLocks noGrp="1"/>
          </p:cNvSpPr>
          <p:nvPr>
            <p:ph type="subTitle" idx="1"/>
          </p:nvPr>
        </p:nvSpPr>
        <p:spPr/>
        <p:txBody>
          <a:bodyPr>
            <a:normAutofit/>
          </a:bodyPr>
          <a:lstStyle/>
          <a:p>
            <a:pPr algn="r"/>
            <a:r>
              <a:rPr lang="en-US" sz="4000" dirty="0"/>
              <a:t>Luke 15:11-24</a:t>
            </a:r>
          </a:p>
        </p:txBody>
      </p:sp>
    </p:spTree>
    <p:extLst>
      <p:ext uri="{BB962C8B-B14F-4D97-AF65-F5344CB8AC3E}">
        <p14:creationId xmlns:p14="http://schemas.microsoft.com/office/powerpoint/2010/main" val="303130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EDE9-03B3-45E8-8506-3FA66F8D2E4E}"/>
              </a:ext>
            </a:extLst>
          </p:cNvPr>
          <p:cNvSpPr>
            <a:spLocks noGrp="1"/>
          </p:cNvSpPr>
          <p:nvPr>
            <p:ph type="title"/>
          </p:nvPr>
        </p:nvSpPr>
        <p:spPr/>
        <p:txBody>
          <a:bodyPr/>
          <a:lstStyle/>
          <a:p>
            <a:r>
              <a:rPr lang="en-US" dirty="0"/>
              <a:t>1 John 3:1</a:t>
            </a:r>
          </a:p>
        </p:txBody>
      </p:sp>
      <p:sp>
        <p:nvSpPr>
          <p:cNvPr id="3" name="Content Placeholder 2">
            <a:extLst>
              <a:ext uri="{FF2B5EF4-FFF2-40B4-BE49-F238E27FC236}">
                <a16:creationId xmlns:a16="http://schemas.microsoft.com/office/drawing/2014/main" id="{0F766139-D0FC-4A66-B7E1-17552403CA9F}"/>
              </a:ext>
            </a:extLst>
          </p:cNvPr>
          <p:cNvSpPr>
            <a:spLocks noGrp="1"/>
          </p:cNvSpPr>
          <p:nvPr>
            <p:ph idx="1"/>
          </p:nvPr>
        </p:nvSpPr>
        <p:spPr>
          <a:xfrm>
            <a:off x="685800" y="1659118"/>
            <a:ext cx="10820400" cy="4559567"/>
          </a:xfrm>
        </p:spPr>
        <p:txBody>
          <a:bodyPr>
            <a:normAutofit lnSpcReduction="10000"/>
          </a:bodyPr>
          <a:lstStyle/>
          <a:p>
            <a:pPr marL="0" indent="0">
              <a:buNone/>
            </a:pPr>
            <a:r>
              <a:rPr lang="en-US" sz="4800" i="1" dirty="0"/>
              <a:t>“How great is the love the Father has lavished on us, that we should be called children of God!  And that is what we are!”</a:t>
            </a:r>
          </a:p>
          <a:p>
            <a:pPr marL="0" indent="0">
              <a:buNone/>
            </a:pPr>
            <a:endParaRPr lang="en-US" sz="4800" dirty="0"/>
          </a:p>
          <a:p>
            <a:pPr marL="0" indent="0">
              <a:buNone/>
            </a:pPr>
            <a:r>
              <a:rPr lang="en-US" sz="4800" dirty="0"/>
              <a:t>And to think our story began in a manure pit…  </a:t>
            </a:r>
            <a:r>
              <a:rPr lang="en-US" sz="3200" dirty="0"/>
              <a:t>Luke 15:13-16</a:t>
            </a:r>
            <a:endParaRPr lang="en-US" sz="4800" dirty="0"/>
          </a:p>
        </p:txBody>
      </p:sp>
    </p:spTree>
    <p:extLst>
      <p:ext uri="{BB962C8B-B14F-4D97-AF65-F5344CB8AC3E}">
        <p14:creationId xmlns:p14="http://schemas.microsoft.com/office/powerpoint/2010/main" val="2092024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25CBA-2E3D-48FE-BCCF-305DC8E60E31}"/>
              </a:ext>
            </a:extLst>
          </p:cNvPr>
          <p:cNvSpPr>
            <a:spLocks noGrp="1"/>
          </p:cNvSpPr>
          <p:nvPr>
            <p:ph type="title"/>
          </p:nvPr>
        </p:nvSpPr>
        <p:spPr/>
        <p:txBody>
          <a:bodyPr/>
          <a:lstStyle/>
          <a:p>
            <a:r>
              <a:rPr lang="en-US" dirty="0"/>
              <a:t>Vs. 19</a:t>
            </a:r>
          </a:p>
        </p:txBody>
      </p:sp>
      <p:sp>
        <p:nvSpPr>
          <p:cNvPr id="3" name="Content Placeholder 2">
            <a:extLst>
              <a:ext uri="{FF2B5EF4-FFF2-40B4-BE49-F238E27FC236}">
                <a16:creationId xmlns:a16="http://schemas.microsoft.com/office/drawing/2014/main" id="{C3833074-56A9-4E64-A0D2-5A76ADD59BEC}"/>
              </a:ext>
            </a:extLst>
          </p:cNvPr>
          <p:cNvSpPr>
            <a:spLocks noGrp="1"/>
          </p:cNvSpPr>
          <p:nvPr>
            <p:ph idx="1"/>
          </p:nvPr>
        </p:nvSpPr>
        <p:spPr/>
        <p:txBody>
          <a:bodyPr>
            <a:normAutofit/>
          </a:bodyPr>
          <a:lstStyle/>
          <a:p>
            <a:pPr marL="0" indent="0">
              <a:buNone/>
            </a:pPr>
            <a:r>
              <a:rPr lang="en-US" sz="3200" dirty="0"/>
              <a:t>“make me like one of your </a:t>
            </a:r>
            <a:r>
              <a:rPr lang="en-US" sz="3200" i="1" u="sng" dirty="0"/>
              <a:t>hired men</a:t>
            </a:r>
            <a:r>
              <a:rPr lang="en-US" sz="3200" dirty="0"/>
              <a:t>”  The lowest class of servants. A day laborer.  Zero job security.  Hired and fired at will.</a:t>
            </a:r>
          </a:p>
          <a:p>
            <a:pPr marL="0" indent="0">
              <a:buNone/>
            </a:pPr>
            <a:endParaRPr lang="en-US" sz="3200" dirty="0"/>
          </a:p>
          <a:p>
            <a:pPr marL="0" indent="0" algn="ctr">
              <a:buNone/>
            </a:pPr>
            <a:r>
              <a:rPr lang="en-US" sz="3200" dirty="0"/>
              <a:t>His plea says something about the fragile and transient nature of the house of cards in the far country, doesn’t it? </a:t>
            </a:r>
          </a:p>
        </p:txBody>
      </p:sp>
    </p:spTree>
    <p:extLst>
      <p:ext uri="{BB962C8B-B14F-4D97-AF65-F5344CB8AC3E}">
        <p14:creationId xmlns:p14="http://schemas.microsoft.com/office/powerpoint/2010/main" val="247002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8186B-ADA9-4476-A0FC-D0170501B2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1122CC-219D-42EF-9022-7D626520B2B9}"/>
              </a:ext>
            </a:extLst>
          </p:cNvPr>
          <p:cNvSpPr>
            <a:spLocks noGrp="1"/>
          </p:cNvSpPr>
          <p:nvPr>
            <p:ph idx="1"/>
          </p:nvPr>
        </p:nvSpPr>
        <p:spPr>
          <a:xfrm>
            <a:off x="685800" y="1329180"/>
            <a:ext cx="10820400" cy="4889506"/>
          </a:xfrm>
        </p:spPr>
        <p:txBody>
          <a:bodyPr>
            <a:normAutofit lnSpcReduction="10000"/>
          </a:bodyPr>
          <a:lstStyle/>
          <a:p>
            <a:r>
              <a:rPr lang="en-US" sz="3200" dirty="0"/>
              <a:t>Compassion  </a:t>
            </a:r>
          </a:p>
          <a:p>
            <a:r>
              <a:rPr lang="en-US" sz="3200" dirty="0"/>
              <a:t>Affection </a:t>
            </a:r>
          </a:p>
          <a:p>
            <a:r>
              <a:rPr lang="en-US" sz="3200" dirty="0"/>
              <a:t>Robe</a:t>
            </a:r>
          </a:p>
          <a:p>
            <a:r>
              <a:rPr lang="en-US" sz="3200" dirty="0"/>
              <a:t>Ring</a:t>
            </a:r>
          </a:p>
          <a:p>
            <a:r>
              <a:rPr lang="en-US" sz="3200" dirty="0"/>
              <a:t>Sandals</a:t>
            </a:r>
          </a:p>
          <a:p>
            <a:r>
              <a:rPr lang="en-US" sz="3200" dirty="0"/>
              <a:t>Fatted calf</a:t>
            </a:r>
          </a:p>
          <a:p>
            <a:endParaRPr lang="en-US" sz="3200" dirty="0"/>
          </a:p>
          <a:p>
            <a:r>
              <a:rPr lang="en-US" sz="3200" dirty="0"/>
              <a:t>NOTE: This gracious response follows brokenness and repentance  Luke 15:17-20a</a:t>
            </a:r>
          </a:p>
        </p:txBody>
      </p:sp>
    </p:spTree>
    <p:extLst>
      <p:ext uri="{BB962C8B-B14F-4D97-AF65-F5344CB8AC3E}">
        <p14:creationId xmlns:p14="http://schemas.microsoft.com/office/powerpoint/2010/main" val="1640360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F964B-8D8A-4DB2-91F6-C1AF226B25E9}"/>
              </a:ext>
            </a:extLst>
          </p:cNvPr>
          <p:cNvSpPr>
            <a:spLocks noGrp="1"/>
          </p:cNvSpPr>
          <p:nvPr>
            <p:ph type="title"/>
          </p:nvPr>
        </p:nvSpPr>
        <p:spPr/>
        <p:txBody>
          <a:bodyPr/>
          <a:lstStyle/>
          <a:p>
            <a:r>
              <a:rPr lang="en-US" dirty="0"/>
              <a:t>Compassion</a:t>
            </a:r>
          </a:p>
        </p:txBody>
      </p:sp>
      <p:sp>
        <p:nvSpPr>
          <p:cNvPr id="3" name="Content Placeholder 2">
            <a:extLst>
              <a:ext uri="{FF2B5EF4-FFF2-40B4-BE49-F238E27FC236}">
                <a16:creationId xmlns:a16="http://schemas.microsoft.com/office/drawing/2014/main" id="{83B59434-C9B5-448E-B352-958C94CE704A}"/>
              </a:ext>
            </a:extLst>
          </p:cNvPr>
          <p:cNvSpPr>
            <a:spLocks noGrp="1"/>
          </p:cNvSpPr>
          <p:nvPr>
            <p:ph idx="1"/>
          </p:nvPr>
        </p:nvSpPr>
        <p:spPr/>
        <p:txBody>
          <a:bodyPr>
            <a:normAutofit/>
          </a:bodyPr>
          <a:lstStyle/>
          <a:p>
            <a:pPr marL="0" indent="0">
              <a:buNone/>
            </a:pPr>
            <a:r>
              <a:rPr lang="en-US" sz="3200" dirty="0"/>
              <a:t>At its root, “to suffer with”</a:t>
            </a:r>
          </a:p>
          <a:p>
            <a:pPr marL="0" indent="0">
              <a:buNone/>
            </a:pPr>
            <a:endParaRPr lang="en-US" sz="3200" dirty="0"/>
          </a:p>
          <a:p>
            <a:pPr marL="0" indent="0" algn="ctr">
              <a:buNone/>
            </a:pPr>
            <a:r>
              <a:rPr lang="en-US" sz="3200" dirty="0"/>
              <a:t>Phil 2:5-8;  John 12:27</a:t>
            </a:r>
          </a:p>
          <a:p>
            <a:pPr marL="0" indent="0">
              <a:buNone/>
            </a:pPr>
            <a:endParaRPr lang="en-US" sz="3200" dirty="0"/>
          </a:p>
          <a:p>
            <a:pPr marL="0" indent="0">
              <a:buNone/>
            </a:pPr>
            <a:r>
              <a:rPr lang="en-US" sz="3200" dirty="0"/>
              <a:t>From the hymn “What wondrous love is this,”  </a:t>
            </a:r>
            <a:r>
              <a:rPr lang="en-US" sz="3200" dirty="0" err="1"/>
              <a:t>Vss</a:t>
            </a:r>
            <a:r>
              <a:rPr lang="en-US" sz="3200" dirty="0"/>
              <a:t> 1-2</a:t>
            </a:r>
          </a:p>
        </p:txBody>
      </p:sp>
    </p:spTree>
    <p:extLst>
      <p:ext uri="{BB962C8B-B14F-4D97-AF65-F5344CB8AC3E}">
        <p14:creationId xmlns:p14="http://schemas.microsoft.com/office/powerpoint/2010/main" val="419249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1108-BB6A-4425-92BC-E764A6386281}"/>
              </a:ext>
            </a:extLst>
          </p:cNvPr>
          <p:cNvSpPr>
            <a:spLocks noGrp="1"/>
          </p:cNvSpPr>
          <p:nvPr>
            <p:ph type="title"/>
          </p:nvPr>
        </p:nvSpPr>
        <p:spPr/>
        <p:txBody>
          <a:bodyPr/>
          <a:lstStyle/>
          <a:p>
            <a:r>
              <a:rPr lang="en-US" dirty="0"/>
              <a:t>Affection</a:t>
            </a:r>
          </a:p>
        </p:txBody>
      </p:sp>
      <p:sp>
        <p:nvSpPr>
          <p:cNvPr id="3" name="Content Placeholder 2">
            <a:extLst>
              <a:ext uri="{FF2B5EF4-FFF2-40B4-BE49-F238E27FC236}">
                <a16:creationId xmlns:a16="http://schemas.microsoft.com/office/drawing/2014/main" id="{1CB0C7D5-034B-47F0-9E83-70115B4525EA}"/>
              </a:ext>
            </a:extLst>
          </p:cNvPr>
          <p:cNvSpPr>
            <a:spLocks noGrp="1"/>
          </p:cNvSpPr>
          <p:nvPr>
            <p:ph idx="1"/>
          </p:nvPr>
        </p:nvSpPr>
        <p:spPr/>
        <p:txBody>
          <a:bodyPr/>
          <a:lstStyle/>
          <a:p>
            <a:pPr marL="0" indent="0">
              <a:buNone/>
            </a:pPr>
            <a:r>
              <a:rPr lang="en-US" sz="3200" dirty="0"/>
              <a:t>Literally “Showered him with kisses”</a:t>
            </a:r>
          </a:p>
          <a:p>
            <a:endParaRPr lang="en-US" sz="3200" dirty="0"/>
          </a:p>
          <a:p>
            <a:pPr marL="0" indent="0">
              <a:buNone/>
            </a:pPr>
            <a:r>
              <a:rPr lang="en-US" sz="3200" dirty="0"/>
              <a:t>Not simply a kiss of greeting, but a kiss demonstrating deep emotion</a:t>
            </a:r>
          </a:p>
          <a:p>
            <a:endParaRPr lang="en-US" dirty="0"/>
          </a:p>
        </p:txBody>
      </p:sp>
    </p:spTree>
    <p:extLst>
      <p:ext uri="{BB962C8B-B14F-4D97-AF65-F5344CB8AC3E}">
        <p14:creationId xmlns:p14="http://schemas.microsoft.com/office/powerpoint/2010/main" val="332032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F4921-7A9C-4A4D-9F7C-1C64B99D575B}"/>
              </a:ext>
            </a:extLst>
          </p:cNvPr>
          <p:cNvSpPr>
            <a:spLocks noGrp="1"/>
          </p:cNvSpPr>
          <p:nvPr>
            <p:ph type="title"/>
          </p:nvPr>
        </p:nvSpPr>
        <p:spPr/>
        <p:txBody>
          <a:bodyPr/>
          <a:lstStyle/>
          <a:p>
            <a:r>
              <a:rPr lang="en-US" dirty="0"/>
              <a:t>Robe</a:t>
            </a:r>
          </a:p>
        </p:txBody>
      </p:sp>
      <p:sp>
        <p:nvSpPr>
          <p:cNvPr id="3" name="Content Placeholder 2">
            <a:extLst>
              <a:ext uri="{FF2B5EF4-FFF2-40B4-BE49-F238E27FC236}">
                <a16:creationId xmlns:a16="http://schemas.microsoft.com/office/drawing/2014/main" id="{92E83B69-83F5-4BC3-92C2-E32F51E8FAEF}"/>
              </a:ext>
            </a:extLst>
          </p:cNvPr>
          <p:cNvSpPr>
            <a:spLocks noGrp="1"/>
          </p:cNvSpPr>
          <p:nvPr>
            <p:ph idx="1"/>
          </p:nvPr>
        </p:nvSpPr>
        <p:spPr/>
        <p:txBody>
          <a:bodyPr>
            <a:normAutofit/>
          </a:bodyPr>
          <a:lstStyle/>
          <a:p>
            <a:pPr marL="0" indent="0">
              <a:buNone/>
            </a:pPr>
            <a:r>
              <a:rPr lang="en-US" sz="3200" dirty="0"/>
              <a:t>Reserved for the guest of honor</a:t>
            </a:r>
          </a:p>
          <a:p>
            <a:pPr marL="0" indent="0">
              <a:buNone/>
            </a:pPr>
            <a:endParaRPr lang="en-US" sz="3200" dirty="0"/>
          </a:p>
          <a:p>
            <a:pPr marL="0" indent="0">
              <a:buNone/>
            </a:pPr>
            <a:r>
              <a:rPr lang="en-US" sz="3200" dirty="0"/>
              <a:t>Isaiah 61:10; Zec. 3:4;  Matt 22:1-14</a:t>
            </a:r>
          </a:p>
          <a:p>
            <a:pPr marL="0" indent="0">
              <a:buNone/>
            </a:pPr>
            <a:endParaRPr lang="en-US" sz="3200" dirty="0"/>
          </a:p>
          <a:p>
            <a:pPr marL="0" indent="0">
              <a:buNone/>
            </a:pPr>
            <a:r>
              <a:rPr lang="en-US" sz="3200" dirty="0"/>
              <a:t>Our righteousness “like filthy rags” Isa. 64:6</a:t>
            </a:r>
          </a:p>
          <a:p>
            <a:pPr marL="0" indent="0" algn="ctr">
              <a:buNone/>
            </a:pPr>
            <a:r>
              <a:rPr lang="en-US" sz="3200" dirty="0"/>
              <a:t>(See also Phil 3:1-9)</a:t>
            </a:r>
          </a:p>
        </p:txBody>
      </p:sp>
    </p:spTree>
    <p:extLst>
      <p:ext uri="{BB962C8B-B14F-4D97-AF65-F5344CB8AC3E}">
        <p14:creationId xmlns:p14="http://schemas.microsoft.com/office/powerpoint/2010/main" val="189746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B0C21-F4A7-48AB-8059-DA27B8F3A34A}"/>
              </a:ext>
            </a:extLst>
          </p:cNvPr>
          <p:cNvSpPr>
            <a:spLocks noGrp="1"/>
          </p:cNvSpPr>
          <p:nvPr>
            <p:ph type="title"/>
          </p:nvPr>
        </p:nvSpPr>
        <p:spPr/>
        <p:txBody>
          <a:bodyPr/>
          <a:lstStyle/>
          <a:p>
            <a:r>
              <a:rPr lang="en-US" dirty="0"/>
              <a:t>RING</a:t>
            </a:r>
          </a:p>
        </p:txBody>
      </p:sp>
      <p:sp>
        <p:nvSpPr>
          <p:cNvPr id="3" name="Content Placeholder 2">
            <a:extLst>
              <a:ext uri="{FF2B5EF4-FFF2-40B4-BE49-F238E27FC236}">
                <a16:creationId xmlns:a16="http://schemas.microsoft.com/office/drawing/2014/main" id="{2CE51719-493D-4892-B4FC-109A1BCE6BA2}"/>
              </a:ext>
            </a:extLst>
          </p:cNvPr>
          <p:cNvSpPr>
            <a:spLocks noGrp="1"/>
          </p:cNvSpPr>
          <p:nvPr>
            <p:ph idx="1"/>
          </p:nvPr>
        </p:nvSpPr>
        <p:spPr/>
        <p:txBody>
          <a:bodyPr>
            <a:normAutofit/>
          </a:bodyPr>
          <a:lstStyle/>
          <a:p>
            <a:pPr marL="0" indent="0">
              <a:buNone/>
            </a:pPr>
            <a:r>
              <a:rPr lang="en-US" sz="3200" dirty="0"/>
              <a:t>A symbol of authority/ inheritance</a:t>
            </a:r>
          </a:p>
          <a:p>
            <a:pPr marL="0" indent="0">
              <a:buNone/>
            </a:pPr>
            <a:endParaRPr lang="en-US" sz="3200" dirty="0"/>
          </a:p>
          <a:p>
            <a:pPr marL="0" indent="0">
              <a:buNone/>
            </a:pPr>
            <a:r>
              <a:rPr lang="en-US" sz="3200" dirty="0"/>
              <a:t>The signet ring.  Once again conducting business in the family name</a:t>
            </a:r>
          </a:p>
          <a:p>
            <a:pPr marL="0" indent="0">
              <a:buNone/>
            </a:pPr>
            <a:endParaRPr lang="en-US" sz="3200" dirty="0"/>
          </a:p>
          <a:p>
            <a:pPr marL="0" indent="0">
              <a:buNone/>
            </a:pPr>
            <a:r>
              <a:rPr lang="en-US" sz="3200" dirty="0"/>
              <a:t>Consider Psalm 51:7-13</a:t>
            </a:r>
            <a:endParaRPr lang="en-US" sz="2800" dirty="0"/>
          </a:p>
        </p:txBody>
      </p:sp>
    </p:spTree>
    <p:extLst>
      <p:ext uri="{BB962C8B-B14F-4D97-AF65-F5344CB8AC3E}">
        <p14:creationId xmlns:p14="http://schemas.microsoft.com/office/powerpoint/2010/main" val="18303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AF61-6EEE-4687-A4A2-18B323FB5F08}"/>
              </a:ext>
            </a:extLst>
          </p:cNvPr>
          <p:cNvSpPr>
            <a:spLocks noGrp="1"/>
          </p:cNvSpPr>
          <p:nvPr>
            <p:ph type="title"/>
          </p:nvPr>
        </p:nvSpPr>
        <p:spPr/>
        <p:txBody>
          <a:bodyPr/>
          <a:lstStyle/>
          <a:p>
            <a:r>
              <a:rPr lang="en-US" dirty="0"/>
              <a:t>Sandals</a:t>
            </a:r>
          </a:p>
        </p:txBody>
      </p:sp>
      <p:sp>
        <p:nvSpPr>
          <p:cNvPr id="3" name="Content Placeholder 2">
            <a:extLst>
              <a:ext uri="{FF2B5EF4-FFF2-40B4-BE49-F238E27FC236}">
                <a16:creationId xmlns:a16="http://schemas.microsoft.com/office/drawing/2014/main" id="{969C0E87-B5DC-4E9D-A96A-0A67575B44B5}"/>
              </a:ext>
            </a:extLst>
          </p:cNvPr>
          <p:cNvSpPr>
            <a:spLocks noGrp="1"/>
          </p:cNvSpPr>
          <p:nvPr>
            <p:ph idx="1"/>
          </p:nvPr>
        </p:nvSpPr>
        <p:spPr/>
        <p:txBody>
          <a:bodyPr>
            <a:normAutofit lnSpcReduction="10000"/>
          </a:bodyPr>
          <a:lstStyle/>
          <a:p>
            <a:pPr marL="0" indent="0">
              <a:buNone/>
            </a:pPr>
            <a:r>
              <a:rPr lang="en-US" sz="3200" dirty="0"/>
              <a:t>A sign of sonship, not slavery</a:t>
            </a:r>
          </a:p>
          <a:p>
            <a:pPr marL="0" indent="0">
              <a:buNone/>
            </a:pPr>
            <a:endParaRPr lang="en-US" sz="3200" dirty="0"/>
          </a:p>
          <a:p>
            <a:pPr marL="0" indent="0">
              <a:buNone/>
            </a:pPr>
            <a:r>
              <a:rPr lang="en-US" sz="3200" dirty="0"/>
              <a:t>No one who belonged went without shoes</a:t>
            </a:r>
          </a:p>
          <a:p>
            <a:pPr marL="0" indent="0">
              <a:buNone/>
            </a:pPr>
            <a:endParaRPr lang="en-US" sz="3200" dirty="0"/>
          </a:p>
          <a:p>
            <a:pPr marL="0" indent="0">
              <a:buNone/>
            </a:pPr>
            <a:r>
              <a:rPr lang="en-US" sz="3200" dirty="0"/>
              <a:t>“He came to that which was his own, but His own did not receive Him.  Yet to all who received Him, to those who believed in His name, He gave the right to become children of God…”  John 1:11-12</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2800" dirty="0"/>
          </a:p>
        </p:txBody>
      </p:sp>
    </p:spTree>
    <p:extLst>
      <p:ext uri="{BB962C8B-B14F-4D97-AF65-F5344CB8AC3E}">
        <p14:creationId xmlns:p14="http://schemas.microsoft.com/office/powerpoint/2010/main" val="279902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D8F6-C990-4BD0-9625-4B044646AAFB}"/>
              </a:ext>
            </a:extLst>
          </p:cNvPr>
          <p:cNvSpPr>
            <a:spLocks noGrp="1"/>
          </p:cNvSpPr>
          <p:nvPr>
            <p:ph type="title"/>
          </p:nvPr>
        </p:nvSpPr>
        <p:spPr/>
        <p:txBody>
          <a:bodyPr/>
          <a:lstStyle/>
          <a:p>
            <a:r>
              <a:rPr lang="en-US" dirty="0"/>
              <a:t>Fatted Calf</a:t>
            </a:r>
          </a:p>
        </p:txBody>
      </p:sp>
      <p:sp>
        <p:nvSpPr>
          <p:cNvPr id="3" name="Content Placeholder 2">
            <a:extLst>
              <a:ext uri="{FF2B5EF4-FFF2-40B4-BE49-F238E27FC236}">
                <a16:creationId xmlns:a16="http://schemas.microsoft.com/office/drawing/2014/main" id="{003260CD-FEFE-48E7-86CB-9233451F9219}"/>
              </a:ext>
            </a:extLst>
          </p:cNvPr>
          <p:cNvSpPr>
            <a:spLocks noGrp="1"/>
          </p:cNvSpPr>
          <p:nvPr>
            <p:ph idx="1"/>
          </p:nvPr>
        </p:nvSpPr>
        <p:spPr/>
        <p:txBody>
          <a:bodyPr>
            <a:normAutofit/>
          </a:bodyPr>
          <a:lstStyle/>
          <a:p>
            <a:pPr marL="0" indent="0">
              <a:buNone/>
            </a:pPr>
            <a:r>
              <a:rPr lang="en-US" sz="3200" dirty="0"/>
              <a:t>Reserved for the most special occasion</a:t>
            </a:r>
          </a:p>
          <a:p>
            <a:pPr marL="0" indent="0">
              <a:buNone/>
            </a:pPr>
            <a:endParaRPr lang="en-US" sz="3200" dirty="0"/>
          </a:p>
          <a:p>
            <a:pPr marL="0" indent="0" algn="ctr">
              <a:buNone/>
            </a:pPr>
            <a:r>
              <a:rPr lang="en-US" sz="3200" dirty="0"/>
              <a:t>Again, Matt 22:1-14</a:t>
            </a:r>
          </a:p>
          <a:p>
            <a:pPr marL="0" indent="0" algn="ctr">
              <a:buNone/>
            </a:pPr>
            <a:endParaRPr lang="en-US" sz="3200" dirty="0"/>
          </a:p>
          <a:p>
            <a:pPr marL="0" indent="0" algn="ctr">
              <a:buNone/>
            </a:pPr>
            <a:r>
              <a:rPr lang="en-US" sz="3200" dirty="0"/>
              <a:t>Dressed in His righteousness alone…</a:t>
            </a:r>
          </a:p>
          <a:p>
            <a:pPr marL="0" indent="0" algn="ctr">
              <a:buNone/>
            </a:pPr>
            <a:r>
              <a:rPr lang="en-US" sz="3200" dirty="0"/>
              <a:t>Rom. 4:3-4; 5:1-2</a:t>
            </a:r>
          </a:p>
        </p:txBody>
      </p:sp>
    </p:spTree>
    <p:extLst>
      <p:ext uri="{BB962C8B-B14F-4D97-AF65-F5344CB8AC3E}">
        <p14:creationId xmlns:p14="http://schemas.microsoft.com/office/powerpoint/2010/main" val="163928144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280</TotalTime>
  <Words>312</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Cross Culture: Grace Abounds</vt:lpstr>
      <vt:lpstr>Vs. 19</vt:lpstr>
      <vt:lpstr>PowerPoint Presentation</vt:lpstr>
      <vt:lpstr>Compassion</vt:lpstr>
      <vt:lpstr>Affection</vt:lpstr>
      <vt:lpstr>Robe</vt:lpstr>
      <vt:lpstr>RING</vt:lpstr>
      <vt:lpstr>Sandals</vt:lpstr>
      <vt:lpstr>Fatted Calf</vt:lpstr>
      <vt:lpstr>1 John 3:1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Abounds</dc:title>
  <dc:creator>kathy Bartholomew</dc:creator>
  <cp:lastModifiedBy>kathy Bartholomew</cp:lastModifiedBy>
  <cp:revision>13</cp:revision>
  <dcterms:created xsi:type="dcterms:W3CDTF">2022-03-18T13:09:49Z</dcterms:created>
  <dcterms:modified xsi:type="dcterms:W3CDTF">2022-03-20T01:11:18Z</dcterms:modified>
</cp:coreProperties>
</file>