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4" autoAdjust="0"/>
    <p:restoredTop sz="94660"/>
  </p:normalViewPr>
  <p:slideViewPr>
    <p:cSldViewPr snapToGrid="0">
      <p:cViewPr varScale="1">
        <p:scale>
          <a:sx n="94" d="100"/>
          <a:sy n="94" d="100"/>
        </p:scale>
        <p:origin x="221"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824460FD-FF03-4A2A-9C92-3BFB27E6A06C}" type="datetimeFigureOut">
              <a:rPr lang="en-US" smtClean="0"/>
              <a:t>10/22/2021</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2E287F31-3C42-45C8-8B7D-354BB192F42B}" type="slidenum">
              <a:rPr lang="en-US" smtClean="0"/>
              <a:t>‹#›</a:t>
            </a:fld>
            <a:endParaRPr lang="en-US"/>
          </a:p>
        </p:txBody>
      </p:sp>
    </p:spTree>
    <p:extLst>
      <p:ext uri="{BB962C8B-B14F-4D97-AF65-F5344CB8AC3E}">
        <p14:creationId xmlns:p14="http://schemas.microsoft.com/office/powerpoint/2010/main" val="329953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24460FD-FF03-4A2A-9C92-3BFB27E6A06C}" type="datetimeFigureOut">
              <a:rPr lang="en-US" smtClean="0"/>
              <a:t>10/22/2021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287F31-3C42-45C8-8B7D-354BB192F42B}" type="slidenum">
              <a:rPr lang="en-US" smtClean="0"/>
              <a:t>‹#›</a:t>
            </a:fld>
            <a:endParaRPr lang="en-US"/>
          </a:p>
        </p:txBody>
      </p:sp>
    </p:spTree>
    <p:extLst>
      <p:ext uri="{BB962C8B-B14F-4D97-AF65-F5344CB8AC3E}">
        <p14:creationId xmlns:p14="http://schemas.microsoft.com/office/powerpoint/2010/main" val="3628684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824460FD-FF03-4A2A-9C92-3BFB27E6A06C}" type="datetimeFigureOut">
              <a:rPr lang="en-US" smtClean="0"/>
              <a:t>10/22/2021</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2E287F31-3C42-45C8-8B7D-354BB192F42B}" type="slidenum">
              <a:rPr lang="en-US" smtClean="0"/>
              <a:t>‹#›</a:t>
            </a:fld>
            <a:endParaRPr lang="en-US"/>
          </a:p>
        </p:txBody>
      </p:sp>
    </p:spTree>
    <p:extLst>
      <p:ext uri="{BB962C8B-B14F-4D97-AF65-F5344CB8AC3E}">
        <p14:creationId xmlns:p14="http://schemas.microsoft.com/office/powerpoint/2010/main" val="32198125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824460FD-FF03-4A2A-9C92-3BFB27E6A06C}" type="datetimeFigureOut">
              <a:rPr lang="en-US" smtClean="0"/>
              <a:t>10/22/2021</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2E287F31-3C42-45C8-8B7D-354BB192F42B}"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714696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824460FD-FF03-4A2A-9C92-3BFB27E6A06C}" type="datetimeFigureOut">
              <a:rPr lang="en-US" smtClean="0"/>
              <a:t>10/22/2021</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2E287F31-3C42-45C8-8B7D-354BB192F42B}" type="slidenum">
              <a:rPr lang="en-US" smtClean="0"/>
              <a:t>‹#›</a:t>
            </a:fld>
            <a:endParaRPr lang="en-US"/>
          </a:p>
        </p:txBody>
      </p:sp>
    </p:spTree>
    <p:extLst>
      <p:ext uri="{BB962C8B-B14F-4D97-AF65-F5344CB8AC3E}">
        <p14:creationId xmlns:p14="http://schemas.microsoft.com/office/powerpoint/2010/main" val="2009203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24460FD-FF03-4A2A-9C92-3BFB27E6A06C}" type="datetimeFigureOut">
              <a:rPr lang="en-US" smtClean="0"/>
              <a:t>10/22/2021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287F31-3C42-45C8-8B7D-354BB192F42B}" type="slidenum">
              <a:rPr lang="en-US" smtClean="0"/>
              <a:t>‹#›</a:t>
            </a:fld>
            <a:endParaRPr lang="en-US"/>
          </a:p>
        </p:txBody>
      </p:sp>
    </p:spTree>
    <p:extLst>
      <p:ext uri="{BB962C8B-B14F-4D97-AF65-F5344CB8AC3E}">
        <p14:creationId xmlns:p14="http://schemas.microsoft.com/office/powerpoint/2010/main" val="13745518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24460FD-FF03-4A2A-9C92-3BFB27E6A06C}" type="datetimeFigureOut">
              <a:rPr lang="en-US" smtClean="0"/>
              <a:t>10/22/2021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287F31-3C42-45C8-8B7D-354BB192F42B}" type="slidenum">
              <a:rPr lang="en-US" smtClean="0"/>
              <a:t>‹#›</a:t>
            </a:fld>
            <a:endParaRPr lang="en-US"/>
          </a:p>
        </p:txBody>
      </p:sp>
    </p:spTree>
    <p:extLst>
      <p:ext uri="{BB962C8B-B14F-4D97-AF65-F5344CB8AC3E}">
        <p14:creationId xmlns:p14="http://schemas.microsoft.com/office/powerpoint/2010/main" val="38451625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4460FD-FF03-4A2A-9C92-3BFB27E6A06C}" type="datetimeFigureOut">
              <a:rPr lang="en-US" smtClean="0"/>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287F31-3C42-45C8-8B7D-354BB192F42B}" type="slidenum">
              <a:rPr lang="en-US" smtClean="0"/>
              <a:t>‹#›</a:t>
            </a:fld>
            <a:endParaRPr lang="en-US"/>
          </a:p>
        </p:txBody>
      </p:sp>
    </p:spTree>
    <p:extLst>
      <p:ext uri="{BB962C8B-B14F-4D97-AF65-F5344CB8AC3E}">
        <p14:creationId xmlns:p14="http://schemas.microsoft.com/office/powerpoint/2010/main" val="34801545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824460FD-FF03-4A2A-9C92-3BFB27E6A06C}" type="datetimeFigureOut">
              <a:rPr lang="en-US" smtClean="0"/>
              <a:t>10/22/2021</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2E287F31-3C42-45C8-8B7D-354BB192F42B}" type="slidenum">
              <a:rPr lang="en-US" smtClean="0"/>
              <a:t>‹#›</a:t>
            </a:fld>
            <a:endParaRPr lang="en-US"/>
          </a:p>
        </p:txBody>
      </p:sp>
    </p:spTree>
    <p:extLst>
      <p:ext uri="{BB962C8B-B14F-4D97-AF65-F5344CB8AC3E}">
        <p14:creationId xmlns:p14="http://schemas.microsoft.com/office/powerpoint/2010/main" val="2236744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4460FD-FF03-4A2A-9C92-3BFB27E6A06C}" type="datetimeFigureOut">
              <a:rPr lang="en-US" smtClean="0"/>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287F31-3C42-45C8-8B7D-354BB192F42B}" type="slidenum">
              <a:rPr lang="en-US" smtClean="0"/>
              <a:t>‹#›</a:t>
            </a:fld>
            <a:endParaRPr lang="en-US"/>
          </a:p>
        </p:txBody>
      </p:sp>
    </p:spTree>
    <p:extLst>
      <p:ext uri="{BB962C8B-B14F-4D97-AF65-F5344CB8AC3E}">
        <p14:creationId xmlns:p14="http://schemas.microsoft.com/office/powerpoint/2010/main" val="1678285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824460FD-FF03-4A2A-9C92-3BFB27E6A06C}" type="datetimeFigureOut">
              <a:rPr lang="en-US" smtClean="0"/>
              <a:t>10/22/2021</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2E287F31-3C42-45C8-8B7D-354BB192F42B}" type="slidenum">
              <a:rPr lang="en-US" smtClean="0"/>
              <a:t>‹#›</a:t>
            </a:fld>
            <a:endParaRPr lang="en-US"/>
          </a:p>
        </p:txBody>
      </p:sp>
    </p:spTree>
    <p:extLst>
      <p:ext uri="{BB962C8B-B14F-4D97-AF65-F5344CB8AC3E}">
        <p14:creationId xmlns:p14="http://schemas.microsoft.com/office/powerpoint/2010/main" val="3846054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4460FD-FF03-4A2A-9C92-3BFB27E6A06C}" type="datetimeFigureOut">
              <a:rPr lang="en-US" smtClean="0"/>
              <a:t>10/22/2021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287F31-3C42-45C8-8B7D-354BB192F42B}" type="slidenum">
              <a:rPr lang="en-US" smtClean="0"/>
              <a:t>‹#›</a:t>
            </a:fld>
            <a:endParaRPr lang="en-US"/>
          </a:p>
        </p:txBody>
      </p:sp>
    </p:spTree>
    <p:extLst>
      <p:ext uri="{BB962C8B-B14F-4D97-AF65-F5344CB8AC3E}">
        <p14:creationId xmlns:p14="http://schemas.microsoft.com/office/powerpoint/2010/main" val="2228040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4460FD-FF03-4A2A-9C92-3BFB27E6A06C}" type="datetimeFigureOut">
              <a:rPr lang="en-US" smtClean="0"/>
              <a:t>10/22/2021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287F31-3C42-45C8-8B7D-354BB192F42B}" type="slidenum">
              <a:rPr lang="en-US" smtClean="0"/>
              <a:t>‹#›</a:t>
            </a:fld>
            <a:endParaRPr lang="en-US"/>
          </a:p>
        </p:txBody>
      </p:sp>
    </p:spTree>
    <p:extLst>
      <p:ext uri="{BB962C8B-B14F-4D97-AF65-F5344CB8AC3E}">
        <p14:creationId xmlns:p14="http://schemas.microsoft.com/office/powerpoint/2010/main" val="3300832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4460FD-FF03-4A2A-9C92-3BFB27E6A06C}" type="datetimeFigureOut">
              <a:rPr lang="en-US" smtClean="0"/>
              <a:t>10/22/2021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287F31-3C42-45C8-8B7D-354BB192F42B}" type="slidenum">
              <a:rPr lang="en-US" smtClean="0"/>
              <a:t>‹#›</a:t>
            </a:fld>
            <a:endParaRPr lang="en-US"/>
          </a:p>
        </p:txBody>
      </p:sp>
    </p:spTree>
    <p:extLst>
      <p:ext uri="{BB962C8B-B14F-4D97-AF65-F5344CB8AC3E}">
        <p14:creationId xmlns:p14="http://schemas.microsoft.com/office/powerpoint/2010/main" val="2640484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4460FD-FF03-4A2A-9C92-3BFB27E6A06C}" type="datetimeFigureOut">
              <a:rPr lang="en-US" smtClean="0"/>
              <a:t>10/22/2021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287F31-3C42-45C8-8B7D-354BB192F42B}" type="slidenum">
              <a:rPr lang="en-US" smtClean="0"/>
              <a:t>‹#›</a:t>
            </a:fld>
            <a:endParaRPr lang="en-US"/>
          </a:p>
        </p:txBody>
      </p:sp>
    </p:spTree>
    <p:extLst>
      <p:ext uri="{BB962C8B-B14F-4D97-AF65-F5344CB8AC3E}">
        <p14:creationId xmlns:p14="http://schemas.microsoft.com/office/powerpoint/2010/main" val="2654334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24460FD-FF03-4A2A-9C92-3BFB27E6A06C}" type="datetimeFigureOut">
              <a:rPr lang="en-US" smtClean="0"/>
              <a:t>10/22/2021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287F31-3C42-45C8-8B7D-354BB192F42B}" type="slidenum">
              <a:rPr lang="en-US" smtClean="0"/>
              <a:t>‹#›</a:t>
            </a:fld>
            <a:endParaRPr lang="en-US"/>
          </a:p>
        </p:txBody>
      </p:sp>
    </p:spTree>
    <p:extLst>
      <p:ext uri="{BB962C8B-B14F-4D97-AF65-F5344CB8AC3E}">
        <p14:creationId xmlns:p14="http://schemas.microsoft.com/office/powerpoint/2010/main" val="2391232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24460FD-FF03-4A2A-9C92-3BFB27E6A06C}" type="datetimeFigureOut">
              <a:rPr lang="en-US" smtClean="0"/>
              <a:t>10/22/2021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287F31-3C42-45C8-8B7D-354BB192F42B}" type="slidenum">
              <a:rPr lang="en-US" smtClean="0"/>
              <a:t>‹#›</a:t>
            </a:fld>
            <a:endParaRPr lang="en-US"/>
          </a:p>
        </p:txBody>
      </p:sp>
    </p:spTree>
    <p:extLst>
      <p:ext uri="{BB962C8B-B14F-4D97-AF65-F5344CB8AC3E}">
        <p14:creationId xmlns:p14="http://schemas.microsoft.com/office/powerpoint/2010/main" val="183192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24460FD-FF03-4A2A-9C92-3BFB27E6A06C}" type="datetimeFigureOut">
              <a:rPr lang="en-US" smtClean="0"/>
              <a:t>10/22/2021</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E287F31-3C42-45C8-8B7D-354BB192F42B}" type="slidenum">
              <a:rPr lang="en-US" smtClean="0"/>
              <a:t>‹#›</a:t>
            </a:fld>
            <a:endParaRPr lang="en-US"/>
          </a:p>
        </p:txBody>
      </p:sp>
    </p:spTree>
    <p:extLst>
      <p:ext uri="{BB962C8B-B14F-4D97-AF65-F5344CB8AC3E}">
        <p14:creationId xmlns:p14="http://schemas.microsoft.com/office/powerpoint/2010/main" val="374910137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2ACDB-048D-4649-8829-78A4AAF3831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8B67F87-8574-4985-BA8A-55523547B257}"/>
              </a:ext>
            </a:extLst>
          </p:cNvPr>
          <p:cNvSpPr>
            <a:spLocks noGrp="1"/>
          </p:cNvSpPr>
          <p:nvPr>
            <p:ph idx="1"/>
          </p:nvPr>
        </p:nvSpPr>
        <p:spPr>
          <a:xfrm>
            <a:off x="685800" y="1396094"/>
            <a:ext cx="10820400" cy="4822592"/>
          </a:xfrm>
        </p:spPr>
        <p:txBody>
          <a:bodyPr>
            <a:normAutofit lnSpcReduction="10000"/>
          </a:bodyPr>
          <a:lstStyle/>
          <a:p>
            <a:r>
              <a:rPr lang="en-US" sz="3200" dirty="0"/>
              <a:t>A couple of especially beautiful things about this epistle:</a:t>
            </a:r>
          </a:p>
          <a:p>
            <a:pPr algn="ctr"/>
            <a:r>
              <a:rPr lang="en-US" sz="3200" dirty="0"/>
              <a:t>As we see in other books in Scripture, we see the human author’s personality shine through, and we get beautiful glimpses into John’s heart for the Church.</a:t>
            </a:r>
          </a:p>
          <a:p>
            <a:endParaRPr lang="en-US" sz="3200" dirty="0"/>
          </a:p>
          <a:p>
            <a:pPr algn="ctr"/>
            <a:r>
              <a:rPr lang="en-US" sz="3200" dirty="0"/>
              <a:t>A recurring theme is that John wants his readers to live with assurance in Jesus Christ.  He SO often displays his desire that we may KNOW rather than GUESS.  What blessed assurance!</a:t>
            </a:r>
          </a:p>
        </p:txBody>
      </p:sp>
    </p:spTree>
    <p:extLst>
      <p:ext uri="{BB962C8B-B14F-4D97-AF65-F5344CB8AC3E}">
        <p14:creationId xmlns:p14="http://schemas.microsoft.com/office/powerpoint/2010/main" val="2997017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77C54-34FD-40F8-8B4F-5FF9AD6A8D79}"/>
              </a:ext>
            </a:extLst>
          </p:cNvPr>
          <p:cNvSpPr>
            <a:spLocks noGrp="1"/>
          </p:cNvSpPr>
          <p:nvPr>
            <p:ph type="ctrTitle"/>
          </p:nvPr>
        </p:nvSpPr>
        <p:spPr/>
        <p:txBody>
          <a:bodyPr>
            <a:normAutofit fontScale="90000"/>
          </a:bodyPr>
          <a:lstStyle/>
          <a:p>
            <a:r>
              <a:rPr lang="en-US" dirty="0"/>
              <a:t>Fellowship with the Faithful One: </a:t>
            </a:r>
            <a:br>
              <a:rPr lang="en-US" dirty="0"/>
            </a:br>
            <a:r>
              <a:rPr lang="en-US" dirty="0"/>
              <a:t>Horizontal Hold</a:t>
            </a:r>
          </a:p>
        </p:txBody>
      </p:sp>
      <p:sp>
        <p:nvSpPr>
          <p:cNvPr id="3" name="Subtitle 2">
            <a:extLst>
              <a:ext uri="{FF2B5EF4-FFF2-40B4-BE49-F238E27FC236}">
                <a16:creationId xmlns:a16="http://schemas.microsoft.com/office/drawing/2014/main" id="{1D7E7C9A-591E-4197-87CB-855E0C8993C1}"/>
              </a:ext>
            </a:extLst>
          </p:cNvPr>
          <p:cNvSpPr>
            <a:spLocks noGrp="1"/>
          </p:cNvSpPr>
          <p:nvPr>
            <p:ph type="subTitle" idx="1"/>
          </p:nvPr>
        </p:nvSpPr>
        <p:spPr/>
        <p:txBody>
          <a:bodyPr>
            <a:normAutofit/>
          </a:bodyPr>
          <a:lstStyle/>
          <a:p>
            <a:pPr algn="r"/>
            <a:r>
              <a:rPr lang="en-US" sz="3600" dirty="0"/>
              <a:t>1 John 2:3-14</a:t>
            </a:r>
          </a:p>
        </p:txBody>
      </p:sp>
    </p:spTree>
    <p:extLst>
      <p:ext uri="{BB962C8B-B14F-4D97-AF65-F5344CB8AC3E}">
        <p14:creationId xmlns:p14="http://schemas.microsoft.com/office/powerpoint/2010/main" val="1830129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C260C-3AEF-4E55-940C-1BBA88D225CB}"/>
              </a:ext>
            </a:extLst>
          </p:cNvPr>
          <p:cNvSpPr>
            <a:spLocks noGrp="1"/>
          </p:cNvSpPr>
          <p:nvPr>
            <p:ph type="title"/>
          </p:nvPr>
        </p:nvSpPr>
        <p:spPr/>
        <p:txBody>
          <a:bodyPr/>
          <a:lstStyle/>
          <a:p>
            <a:r>
              <a:rPr lang="en-US" dirty="0"/>
              <a:t>Vss. 3-6</a:t>
            </a:r>
          </a:p>
        </p:txBody>
      </p:sp>
      <p:sp>
        <p:nvSpPr>
          <p:cNvPr id="3" name="Content Placeholder 2">
            <a:extLst>
              <a:ext uri="{FF2B5EF4-FFF2-40B4-BE49-F238E27FC236}">
                <a16:creationId xmlns:a16="http://schemas.microsoft.com/office/drawing/2014/main" id="{59C7A55B-3B96-4696-A547-970F17209991}"/>
              </a:ext>
            </a:extLst>
          </p:cNvPr>
          <p:cNvSpPr>
            <a:spLocks noGrp="1"/>
          </p:cNvSpPr>
          <p:nvPr>
            <p:ph idx="1"/>
          </p:nvPr>
        </p:nvSpPr>
        <p:spPr/>
        <p:txBody>
          <a:bodyPr>
            <a:normAutofit/>
          </a:bodyPr>
          <a:lstStyle/>
          <a:p>
            <a:pPr marL="0" indent="0">
              <a:buNone/>
            </a:pPr>
            <a:r>
              <a:rPr lang="en-US" sz="3200" dirty="0"/>
              <a:t>Assurance that we have come to know Him: we submit to the Lordship of the Living Word and live in obedience to the written word of God.  (1 John 5:3)</a:t>
            </a:r>
          </a:p>
          <a:p>
            <a:pPr marL="0" indent="0">
              <a:buNone/>
            </a:pPr>
            <a:endParaRPr lang="en-US" sz="3200" dirty="0"/>
          </a:p>
          <a:p>
            <a:pPr marL="0" indent="0">
              <a:buNone/>
            </a:pPr>
            <a:r>
              <a:rPr lang="en-US" sz="3200" dirty="0"/>
              <a:t>Note again, assurance of salvation.  John has this deep desire that God’s people rest in knowing they are His</a:t>
            </a:r>
          </a:p>
          <a:p>
            <a:pPr marL="0" indent="0">
              <a:buNone/>
            </a:pPr>
            <a:endParaRPr lang="en-US" sz="3200" dirty="0"/>
          </a:p>
          <a:p>
            <a:pPr marL="0" indent="0">
              <a:buNone/>
            </a:pPr>
            <a:endParaRPr lang="en-US" sz="3200" dirty="0"/>
          </a:p>
          <a:p>
            <a:pPr marL="0" indent="0" algn="ctr">
              <a:buNone/>
            </a:pPr>
            <a:endParaRPr lang="en-US" sz="3200" dirty="0"/>
          </a:p>
          <a:p>
            <a:pPr marL="0" indent="0" algn="ctr">
              <a:buNone/>
            </a:pPr>
            <a:endParaRPr lang="en-US" sz="3200" dirty="0"/>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499892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0692F-CEED-4FDE-ADD1-7B9F7CEF6B89}"/>
              </a:ext>
            </a:extLst>
          </p:cNvPr>
          <p:cNvSpPr>
            <a:spLocks noGrp="1"/>
          </p:cNvSpPr>
          <p:nvPr>
            <p:ph type="title"/>
          </p:nvPr>
        </p:nvSpPr>
        <p:spPr/>
        <p:txBody>
          <a:bodyPr/>
          <a:lstStyle/>
          <a:p>
            <a:r>
              <a:rPr lang="en-US" i="1" dirty="0"/>
              <a:t>How</a:t>
            </a:r>
            <a:r>
              <a:rPr lang="en-US" dirty="0"/>
              <a:t> we live matters</a:t>
            </a:r>
          </a:p>
        </p:txBody>
      </p:sp>
      <p:sp>
        <p:nvSpPr>
          <p:cNvPr id="3" name="Content Placeholder 2">
            <a:extLst>
              <a:ext uri="{FF2B5EF4-FFF2-40B4-BE49-F238E27FC236}">
                <a16:creationId xmlns:a16="http://schemas.microsoft.com/office/drawing/2014/main" id="{FFC97E2F-4575-42CD-A0AF-D42A1B7B3DAD}"/>
              </a:ext>
            </a:extLst>
          </p:cNvPr>
          <p:cNvSpPr>
            <a:spLocks noGrp="1"/>
          </p:cNvSpPr>
          <p:nvPr>
            <p:ph idx="1"/>
          </p:nvPr>
        </p:nvSpPr>
        <p:spPr/>
        <p:txBody>
          <a:bodyPr>
            <a:normAutofit/>
          </a:bodyPr>
          <a:lstStyle/>
          <a:p>
            <a:pPr marL="0" indent="0" algn="ctr">
              <a:buNone/>
            </a:pPr>
            <a:r>
              <a:rPr lang="en-US" sz="3200" dirty="0"/>
              <a:t>We have to stop with the “We’re not under the Law; we’re under grace” as an excuse for ungodliness.</a:t>
            </a:r>
          </a:p>
          <a:p>
            <a:pPr marL="0" indent="0" algn="ctr">
              <a:buNone/>
            </a:pPr>
            <a:r>
              <a:rPr lang="en-US" sz="3200" dirty="0"/>
              <a:t>“Whoever claims to live in Him must walk as Jesus…”</a:t>
            </a:r>
          </a:p>
          <a:p>
            <a:pPr marL="0" indent="0" algn="ctr">
              <a:buNone/>
            </a:pPr>
            <a:r>
              <a:rPr lang="en-US" sz="3200" dirty="0"/>
              <a:t>Phil. 1:27; Matt. 5:16; 1 Pet. 2:12 </a:t>
            </a:r>
          </a:p>
          <a:p>
            <a:pPr marL="0" indent="0" algn="ctr">
              <a:buNone/>
            </a:pPr>
            <a:endParaRPr lang="en-US" sz="3200" dirty="0"/>
          </a:p>
          <a:p>
            <a:pPr marL="0" indent="0" algn="ctr">
              <a:buNone/>
            </a:pPr>
            <a:r>
              <a:rPr lang="en-US" sz="3200" dirty="0"/>
              <a:t>False professions? See Matt. 7:15-23</a:t>
            </a:r>
          </a:p>
          <a:p>
            <a:pPr marL="0" indent="0" algn="ctr">
              <a:buNone/>
            </a:pPr>
            <a:endParaRPr lang="en-US" sz="3200" dirty="0"/>
          </a:p>
          <a:p>
            <a:pPr marL="0" indent="0" algn="ctr">
              <a:buNone/>
            </a:pPr>
            <a:endParaRPr lang="en-US" sz="3200" dirty="0"/>
          </a:p>
        </p:txBody>
      </p:sp>
    </p:spTree>
    <p:extLst>
      <p:ext uri="{BB962C8B-B14F-4D97-AF65-F5344CB8AC3E}">
        <p14:creationId xmlns:p14="http://schemas.microsoft.com/office/powerpoint/2010/main" val="3286801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2BA65-95F8-426E-AF2E-4348CB3319B4}"/>
              </a:ext>
            </a:extLst>
          </p:cNvPr>
          <p:cNvSpPr>
            <a:spLocks noGrp="1"/>
          </p:cNvSpPr>
          <p:nvPr>
            <p:ph type="title"/>
          </p:nvPr>
        </p:nvSpPr>
        <p:spPr/>
        <p:txBody>
          <a:bodyPr/>
          <a:lstStyle/>
          <a:p>
            <a:r>
              <a:rPr lang="en-US" dirty="0"/>
              <a:t>Vss. 7-8   Say What?</a:t>
            </a:r>
          </a:p>
        </p:txBody>
      </p:sp>
      <p:sp>
        <p:nvSpPr>
          <p:cNvPr id="3" name="Content Placeholder 2">
            <a:extLst>
              <a:ext uri="{FF2B5EF4-FFF2-40B4-BE49-F238E27FC236}">
                <a16:creationId xmlns:a16="http://schemas.microsoft.com/office/drawing/2014/main" id="{A86709C4-DFA4-404F-BF7D-B49154E2EE73}"/>
              </a:ext>
            </a:extLst>
          </p:cNvPr>
          <p:cNvSpPr>
            <a:spLocks noGrp="1"/>
          </p:cNvSpPr>
          <p:nvPr>
            <p:ph idx="1"/>
          </p:nvPr>
        </p:nvSpPr>
        <p:spPr/>
        <p:txBody>
          <a:bodyPr>
            <a:normAutofit/>
          </a:bodyPr>
          <a:lstStyle/>
          <a:p>
            <a:pPr marL="0" indent="0">
              <a:buNone/>
            </a:pPr>
            <a:r>
              <a:rPr lang="en-US" sz="3200" dirty="0"/>
              <a:t>“I am not writing you a new command…yet I am writing you a new command”</a:t>
            </a:r>
          </a:p>
          <a:p>
            <a:pPr marL="0" indent="0">
              <a:buNone/>
            </a:pPr>
            <a:endParaRPr lang="en-US" sz="3200" dirty="0"/>
          </a:p>
          <a:p>
            <a:pPr marL="0" indent="0" algn="ctr">
              <a:buNone/>
            </a:pPr>
            <a:r>
              <a:rPr lang="en-US" sz="3200" dirty="0"/>
              <a:t>What is this old/new command?  </a:t>
            </a:r>
          </a:p>
          <a:p>
            <a:pPr marL="0" indent="0" algn="ctr">
              <a:buNone/>
            </a:pPr>
            <a:r>
              <a:rPr lang="en-US" sz="3200" dirty="0"/>
              <a:t>See 2:9-11 and 2 John 5-6</a:t>
            </a:r>
          </a:p>
          <a:p>
            <a:pPr marL="0" indent="0" algn="ctr">
              <a:buNone/>
            </a:pPr>
            <a:endParaRPr lang="en-US" sz="3200" dirty="0"/>
          </a:p>
          <a:p>
            <a:pPr marL="0" indent="0" algn="ctr">
              <a:buNone/>
            </a:pPr>
            <a:r>
              <a:rPr lang="en-US" sz="3200" dirty="0"/>
              <a:t>Greatest Commandment Matt 22:36-40</a:t>
            </a:r>
          </a:p>
        </p:txBody>
      </p:sp>
    </p:spTree>
    <p:extLst>
      <p:ext uri="{BB962C8B-B14F-4D97-AF65-F5344CB8AC3E}">
        <p14:creationId xmlns:p14="http://schemas.microsoft.com/office/powerpoint/2010/main" val="1652544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FC23A-7270-4E20-ADC8-89729C1B70FF}"/>
              </a:ext>
            </a:extLst>
          </p:cNvPr>
          <p:cNvSpPr>
            <a:spLocks noGrp="1"/>
          </p:cNvSpPr>
          <p:nvPr>
            <p:ph type="title"/>
          </p:nvPr>
        </p:nvSpPr>
        <p:spPr/>
        <p:txBody>
          <a:bodyPr/>
          <a:lstStyle/>
          <a:p>
            <a:r>
              <a:rPr lang="en-US" dirty="0"/>
              <a:t>Horizontal Hold   Vss. 9-11</a:t>
            </a:r>
          </a:p>
        </p:txBody>
      </p:sp>
      <p:sp>
        <p:nvSpPr>
          <p:cNvPr id="3" name="Content Placeholder 2">
            <a:extLst>
              <a:ext uri="{FF2B5EF4-FFF2-40B4-BE49-F238E27FC236}">
                <a16:creationId xmlns:a16="http://schemas.microsoft.com/office/drawing/2014/main" id="{59A5CFC0-247F-44E6-9D75-F5EC49198B80}"/>
              </a:ext>
            </a:extLst>
          </p:cNvPr>
          <p:cNvSpPr>
            <a:spLocks noGrp="1"/>
          </p:cNvSpPr>
          <p:nvPr>
            <p:ph idx="1"/>
          </p:nvPr>
        </p:nvSpPr>
        <p:spPr>
          <a:xfrm>
            <a:off x="685800" y="1796144"/>
            <a:ext cx="10820400" cy="4422542"/>
          </a:xfrm>
        </p:spPr>
        <p:txBody>
          <a:bodyPr>
            <a:normAutofit/>
          </a:bodyPr>
          <a:lstStyle/>
          <a:p>
            <a:pPr marL="0" indent="0">
              <a:buNone/>
            </a:pPr>
            <a:r>
              <a:rPr lang="en-US" sz="3200" dirty="0"/>
              <a:t>Christ-followers must stop with the “All is well in my relationship with God, but I just can’t forgive…” nonsense.</a:t>
            </a:r>
          </a:p>
          <a:p>
            <a:pPr marL="0" indent="0" algn="ctr">
              <a:buNone/>
            </a:pPr>
            <a:r>
              <a:rPr lang="en-US" sz="3200" dirty="0"/>
              <a:t>We must stop with the “It is well with my soul…” </a:t>
            </a:r>
          </a:p>
          <a:p>
            <a:pPr marL="0" indent="0" algn="ctr">
              <a:buNone/>
            </a:pPr>
            <a:r>
              <a:rPr lang="en-US" sz="3200" dirty="0"/>
              <a:t>when there is a root of bitterness that has grown into an habitually hateful spirit.  (See 1:5)</a:t>
            </a:r>
          </a:p>
          <a:p>
            <a:pPr marL="0" indent="0" algn="ctr">
              <a:buNone/>
            </a:pPr>
            <a:endParaRPr lang="en-US" sz="3200" dirty="0"/>
          </a:p>
          <a:p>
            <a:pPr marL="0" indent="0" algn="ctr">
              <a:buNone/>
            </a:pPr>
            <a:r>
              <a:rPr lang="en-US" sz="3200" dirty="0"/>
              <a:t>Hatred blinds and builds a wall of separation…</a:t>
            </a:r>
          </a:p>
        </p:txBody>
      </p:sp>
    </p:spTree>
    <p:extLst>
      <p:ext uri="{BB962C8B-B14F-4D97-AF65-F5344CB8AC3E}">
        <p14:creationId xmlns:p14="http://schemas.microsoft.com/office/powerpoint/2010/main" val="515099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4CB8B-A42B-4370-8317-89EE6D2CBC4B}"/>
              </a:ext>
            </a:extLst>
          </p:cNvPr>
          <p:cNvSpPr>
            <a:spLocks noGrp="1"/>
          </p:cNvSpPr>
          <p:nvPr>
            <p:ph type="title"/>
          </p:nvPr>
        </p:nvSpPr>
        <p:spPr/>
        <p:txBody>
          <a:bodyPr>
            <a:normAutofit/>
          </a:bodyPr>
          <a:lstStyle/>
          <a:p>
            <a:r>
              <a:rPr lang="en-US" dirty="0"/>
              <a:t>     A Word of Encouragement</a:t>
            </a:r>
            <a:br>
              <a:rPr lang="en-US" dirty="0"/>
            </a:br>
            <a:r>
              <a:rPr lang="en-US" dirty="0"/>
              <a:t>Vss. 12-14</a:t>
            </a:r>
          </a:p>
        </p:txBody>
      </p:sp>
      <p:sp>
        <p:nvSpPr>
          <p:cNvPr id="3" name="Content Placeholder 2">
            <a:extLst>
              <a:ext uri="{FF2B5EF4-FFF2-40B4-BE49-F238E27FC236}">
                <a16:creationId xmlns:a16="http://schemas.microsoft.com/office/drawing/2014/main" id="{F5408E36-4168-4057-9CEF-6734E8447866}"/>
              </a:ext>
            </a:extLst>
          </p:cNvPr>
          <p:cNvSpPr>
            <a:spLocks noGrp="1"/>
          </p:cNvSpPr>
          <p:nvPr>
            <p:ph idx="1"/>
          </p:nvPr>
        </p:nvSpPr>
        <p:spPr>
          <a:xfrm>
            <a:off x="685800" y="2057402"/>
            <a:ext cx="10820400" cy="4161284"/>
          </a:xfrm>
        </p:spPr>
        <p:txBody>
          <a:bodyPr>
            <a:normAutofit fontScale="92500" lnSpcReduction="10000"/>
          </a:bodyPr>
          <a:lstStyle/>
          <a:p>
            <a:pPr marL="0" indent="0">
              <a:buNone/>
            </a:pPr>
            <a:r>
              <a:rPr lang="en-US" sz="3200" dirty="0"/>
              <a:t>John addressing 3 levels of spiritual maturity:  </a:t>
            </a:r>
          </a:p>
          <a:p>
            <a:pPr marL="0" indent="0" algn="ctr">
              <a:buNone/>
            </a:pPr>
            <a:endParaRPr lang="en-US" sz="3200" dirty="0"/>
          </a:p>
          <a:p>
            <a:pPr marL="0" indent="0" algn="ctr">
              <a:buNone/>
            </a:pPr>
            <a:r>
              <a:rPr lang="en-US" sz="3200" dirty="0"/>
              <a:t>Children – </a:t>
            </a:r>
          </a:p>
          <a:p>
            <a:pPr algn="ctr"/>
            <a:r>
              <a:rPr lang="en-US" sz="3200" dirty="0"/>
              <a:t>Your sins have been forgiven.  (Never lose sight of this truth!  A clear sense of our own sinfulness helps us with vss. 9-11) </a:t>
            </a:r>
          </a:p>
          <a:p>
            <a:pPr marL="0" indent="0" algn="ctr">
              <a:buNone/>
            </a:pPr>
            <a:endParaRPr lang="en-US" sz="3200" dirty="0"/>
          </a:p>
          <a:p>
            <a:pPr algn="ctr"/>
            <a:r>
              <a:rPr lang="en-US" sz="3200" dirty="0"/>
              <a:t>You have intimacy with the Father!  What an incredible privilege</a:t>
            </a:r>
          </a:p>
        </p:txBody>
      </p:sp>
    </p:spTree>
    <p:extLst>
      <p:ext uri="{BB962C8B-B14F-4D97-AF65-F5344CB8AC3E}">
        <p14:creationId xmlns:p14="http://schemas.microsoft.com/office/powerpoint/2010/main" val="128016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FE8E5-278E-470D-93CF-D7D422934E8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AE61494-88B4-4DFE-8643-E99D0CC2CA57}"/>
              </a:ext>
            </a:extLst>
          </p:cNvPr>
          <p:cNvSpPr>
            <a:spLocks noGrp="1"/>
          </p:cNvSpPr>
          <p:nvPr>
            <p:ph idx="1"/>
          </p:nvPr>
        </p:nvSpPr>
        <p:spPr/>
        <p:txBody>
          <a:bodyPr/>
          <a:lstStyle/>
          <a:p>
            <a:pPr marL="0" indent="0">
              <a:buNone/>
            </a:pPr>
            <a:r>
              <a:rPr lang="en-US" sz="3200" dirty="0"/>
              <a:t>Young men:</a:t>
            </a:r>
          </a:p>
          <a:p>
            <a:endParaRPr lang="en-US" sz="3200" dirty="0"/>
          </a:p>
          <a:p>
            <a:r>
              <a:rPr lang="en-US" sz="3200" dirty="0"/>
              <a:t>You have overcome the evil one</a:t>
            </a:r>
          </a:p>
          <a:p>
            <a:endParaRPr lang="en-US" sz="3200" dirty="0"/>
          </a:p>
          <a:p>
            <a:r>
              <a:rPr lang="en-US" sz="3200" dirty="0"/>
              <a:t>You are spiritually strong</a:t>
            </a:r>
          </a:p>
          <a:p>
            <a:endParaRPr lang="en-US" sz="3200" dirty="0"/>
          </a:p>
          <a:p>
            <a:r>
              <a:rPr lang="en-US" sz="3200" dirty="0"/>
              <a:t>The word of God lives in you!</a:t>
            </a:r>
            <a:endParaRPr lang="en-US" dirty="0"/>
          </a:p>
        </p:txBody>
      </p:sp>
    </p:spTree>
    <p:extLst>
      <p:ext uri="{BB962C8B-B14F-4D97-AF65-F5344CB8AC3E}">
        <p14:creationId xmlns:p14="http://schemas.microsoft.com/office/powerpoint/2010/main" val="2769457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525A5-78AA-43A7-8EC5-88BA9389739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1A8569-EC3A-4D96-81F4-B5E297D8108C}"/>
              </a:ext>
            </a:extLst>
          </p:cNvPr>
          <p:cNvSpPr>
            <a:spLocks noGrp="1"/>
          </p:cNvSpPr>
          <p:nvPr>
            <p:ph idx="1"/>
          </p:nvPr>
        </p:nvSpPr>
        <p:spPr/>
        <p:txBody>
          <a:bodyPr>
            <a:normAutofit/>
          </a:bodyPr>
          <a:lstStyle/>
          <a:p>
            <a:pPr marL="0" indent="0">
              <a:buNone/>
            </a:pPr>
            <a:r>
              <a:rPr lang="en-US" sz="3200" dirty="0"/>
              <a:t>Fathers –</a:t>
            </a:r>
          </a:p>
          <a:p>
            <a:pPr marL="0" indent="0">
              <a:buNone/>
            </a:pPr>
            <a:endParaRPr lang="en-US" sz="3200" dirty="0"/>
          </a:p>
          <a:p>
            <a:pPr marL="0" indent="0">
              <a:buNone/>
            </a:pPr>
            <a:r>
              <a:rPr lang="en-US" sz="3200"/>
              <a:t>“You </a:t>
            </a:r>
            <a:r>
              <a:rPr lang="en-US" sz="3200" dirty="0"/>
              <a:t>have known Him who is from the </a:t>
            </a:r>
            <a:r>
              <a:rPr lang="en-US" sz="3200"/>
              <a:t>beginning.”</a:t>
            </a:r>
          </a:p>
          <a:p>
            <a:pPr marL="0" indent="0">
              <a:buNone/>
            </a:pPr>
            <a:r>
              <a:rPr lang="en-US" sz="3200"/>
              <a:t>A </a:t>
            </a:r>
            <a:r>
              <a:rPr lang="en-US" sz="3200" dirty="0"/>
              <a:t>beautiful reminder to reflect back often on the faithfulness of the Father.  You older saints have history with the Faithful One.  What a privilege to stand on/live from that firm foundation</a:t>
            </a:r>
          </a:p>
        </p:txBody>
      </p:sp>
    </p:spTree>
    <p:extLst>
      <p:ext uri="{BB962C8B-B14F-4D97-AF65-F5344CB8AC3E}">
        <p14:creationId xmlns:p14="http://schemas.microsoft.com/office/powerpoint/2010/main" val="2109033941"/>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48</TotalTime>
  <Words>444</Words>
  <Application>Microsoft Office PowerPoint</Application>
  <PresentationFormat>Widescreen</PresentationFormat>
  <Paragraphs>51</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Century Gothic</vt:lpstr>
      <vt:lpstr>Vapor Trail</vt:lpstr>
      <vt:lpstr>PowerPoint Presentation</vt:lpstr>
      <vt:lpstr>Fellowship with the Faithful One:  Horizontal Hold</vt:lpstr>
      <vt:lpstr>Vss. 3-6</vt:lpstr>
      <vt:lpstr>How we live matters</vt:lpstr>
      <vt:lpstr>Vss. 7-8   Say What?</vt:lpstr>
      <vt:lpstr>Horizontal Hold   Vss. 9-11</vt:lpstr>
      <vt:lpstr>     A Word of Encouragement Vss. 12-14</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Fellowship with the Faithful One: Horizontal Hold</dc:title>
  <dc:creator>kathy Bartholomew</dc:creator>
  <cp:lastModifiedBy>kathy Bartholomew</cp:lastModifiedBy>
  <cp:revision>6</cp:revision>
  <dcterms:created xsi:type="dcterms:W3CDTF">2021-10-22T15:00:21Z</dcterms:created>
  <dcterms:modified xsi:type="dcterms:W3CDTF">2021-10-22T15:48:38Z</dcterms:modified>
</cp:coreProperties>
</file>