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6" r:id="rId3"/>
    <p:sldId id="261" r:id="rId4"/>
    <p:sldId id="263" r:id="rId5"/>
    <p:sldId id="258" r:id="rId6"/>
    <p:sldId id="257" r:id="rId7"/>
    <p:sldId id="265" r:id="rId8"/>
    <p:sldId id="259" r:id="rId9"/>
    <p:sldId id="264"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100" d="100"/>
          <a:sy n="100" d="100"/>
        </p:scale>
        <p:origin x="58"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C1596D90-A7B7-440B-AD33-940274EB6E12}" type="datetimeFigureOut">
              <a:rPr lang="en-US" smtClean="0"/>
              <a:t>4/7/2022</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B66655C2-0AF5-4C50-B54A-3112C44EC002}" type="slidenum">
              <a:rPr lang="en-US" smtClean="0"/>
              <a:t>‹#›</a:t>
            </a:fld>
            <a:endParaRPr lang="en-US"/>
          </a:p>
        </p:txBody>
      </p:sp>
    </p:spTree>
    <p:extLst>
      <p:ext uri="{BB962C8B-B14F-4D97-AF65-F5344CB8AC3E}">
        <p14:creationId xmlns:p14="http://schemas.microsoft.com/office/powerpoint/2010/main" val="4123574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596D90-A7B7-440B-AD33-940274EB6E12}"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6655C2-0AF5-4C50-B54A-3112C44EC002}" type="slidenum">
              <a:rPr lang="en-US" smtClean="0"/>
              <a:t>‹#›</a:t>
            </a:fld>
            <a:endParaRPr lang="en-US"/>
          </a:p>
        </p:txBody>
      </p:sp>
    </p:spTree>
    <p:extLst>
      <p:ext uri="{BB962C8B-B14F-4D97-AF65-F5344CB8AC3E}">
        <p14:creationId xmlns:p14="http://schemas.microsoft.com/office/powerpoint/2010/main" val="2121748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C1596D90-A7B7-440B-AD33-940274EB6E12}" type="datetimeFigureOut">
              <a:rPr lang="en-US" smtClean="0"/>
              <a:t>4/7/2022</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B66655C2-0AF5-4C50-B54A-3112C44EC002}" type="slidenum">
              <a:rPr lang="en-US" smtClean="0"/>
              <a:t>‹#›</a:t>
            </a:fld>
            <a:endParaRPr lang="en-US"/>
          </a:p>
        </p:txBody>
      </p:sp>
    </p:spTree>
    <p:extLst>
      <p:ext uri="{BB962C8B-B14F-4D97-AF65-F5344CB8AC3E}">
        <p14:creationId xmlns:p14="http://schemas.microsoft.com/office/powerpoint/2010/main" val="2928854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C1596D90-A7B7-440B-AD33-940274EB6E12}" type="datetimeFigureOut">
              <a:rPr lang="en-US" smtClean="0"/>
              <a:t>4/7/2022</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B66655C2-0AF5-4C50-B54A-3112C44EC002}"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750683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C1596D90-A7B7-440B-AD33-940274EB6E12}" type="datetimeFigureOut">
              <a:rPr lang="en-US" smtClean="0"/>
              <a:t>4/7/2022</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B66655C2-0AF5-4C50-B54A-3112C44EC002}" type="slidenum">
              <a:rPr lang="en-US" smtClean="0"/>
              <a:t>‹#›</a:t>
            </a:fld>
            <a:endParaRPr lang="en-US"/>
          </a:p>
        </p:txBody>
      </p:sp>
    </p:spTree>
    <p:extLst>
      <p:ext uri="{BB962C8B-B14F-4D97-AF65-F5344CB8AC3E}">
        <p14:creationId xmlns:p14="http://schemas.microsoft.com/office/powerpoint/2010/main" val="18182722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1596D90-A7B7-440B-AD33-940274EB6E12}" type="datetimeFigureOut">
              <a:rPr lang="en-US" smtClean="0"/>
              <a:t>4/7/2022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6655C2-0AF5-4C50-B54A-3112C44EC002}" type="slidenum">
              <a:rPr lang="en-US" smtClean="0"/>
              <a:t>‹#›</a:t>
            </a:fld>
            <a:endParaRPr lang="en-US"/>
          </a:p>
        </p:txBody>
      </p:sp>
    </p:spTree>
    <p:extLst>
      <p:ext uri="{BB962C8B-B14F-4D97-AF65-F5344CB8AC3E}">
        <p14:creationId xmlns:p14="http://schemas.microsoft.com/office/powerpoint/2010/main" val="2377217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1596D90-A7B7-440B-AD33-940274EB6E12}" type="datetimeFigureOut">
              <a:rPr lang="en-US" smtClean="0"/>
              <a:t>4/7/2022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6655C2-0AF5-4C50-B54A-3112C44EC002}" type="slidenum">
              <a:rPr lang="en-US" smtClean="0"/>
              <a:t>‹#›</a:t>
            </a:fld>
            <a:endParaRPr lang="en-US"/>
          </a:p>
        </p:txBody>
      </p:sp>
    </p:spTree>
    <p:extLst>
      <p:ext uri="{BB962C8B-B14F-4D97-AF65-F5344CB8AC3E}">
        <p14:creationId xmlns:p14="http://schemas.microsoft.com/office/powerpoint/2010/main" val="1708788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596D90-A7B7-440B-AD33-940274EB6E12}"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655C2-0AF5-4C50-B54A-3112C44EC002}" type="slidenum">
              <a:rPr lang="en-US" smtClean="0"/>
              <a:t>‹#›</a:t>
            </a:fld>
            <a:endParaRPr lang="en-US"/>
          </a:p>
        </p:txBody>
      </p:sp>
    </p:spTree>
    <p:extLst>
      <p:ext uri="{BB962C8B-B14F-4D97-AF65-F5344CB8AC3E}">
        <p14:creationId xmlns:p14="http://schemas.microsoft.com/office/powerpoint/2010/main" val="2400931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C1596D90-A7B7-440B-AD33-940274EB6E12}" type="datetimeFigureOut">
              <a:rPr lang="en-US" smtClean="0"/>
              <a:t>4/7/2022</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B66655C2-0AF5-4C50-B54A-3112C44EC002}" type="slidenum">
              <a:rPr lang="en-US" smtClean="0"/>
              <a:t>‹#›</a:t>
            </a:fld>
            <a:endParaRPr lang="en-US"/>
          </a:p>
        </p:txBody>
      </p:sp>
    </p:spTree>
    <p:extLst>
      <p:ext uri="{BB962C8B-B14F-4D97-AF65-F5344CB8AC3E}">
        <p14:creationId xmlns:p14="http://schemas.microsoft.com/office/powerpoint/2010/main" val="965275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596D90-A7B7-440B-AD33-940274EB6E12}"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655C2-0AF5-4C50-B54A-3112C44EC002}" type="slidenum">
              <a:rPr lang="en-US" smtClean="0"/>
              <a:t>‹#›</a:t>
            </a:fld>
            <a:endParaRPr lang="en-US"/>
          </a:p>
        </p:txBody>
      </p:sp>
    </p:spTree>
    <p:extLst>
      <p:ext uri="{BB962C8B-B14F-4D97-AF65-F5344CB8AC3E}">
        <p14:creationId xmlns:p14="http://schemas.microsoft.com/office/powerpoint/2010/main" val="968806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C1596D90-A7B7-440B-AD33-940274EB6E12}" type="datetimeFigureOut">
              <a:rPr lang="en-US" smtClean="0"/>
              <a:t>4/7/2022</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B66655C2-0AF5-4C50-B54A-3112C44EC002}" type="slidenum">
              <a:rPr lang="en-US" smtClean="0"/>
              <a:t>‹#›</a:t>
            </a:fld>
            <a:endParaRPr lang="en-US"/>
          </a:p>
        </p:txBody>
      </p:sp>
    </p:spTree>
    <p:extLst>
      <p:ext uri="{BB962C8B-B14F-4D97-AF65-F5344CB8AC3E}">
        <p14:creationId xmlns:p14="http://schemas.microsoft.com/office/powerpoint/2010/main" val="259608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596D90-A7B7-440B-AD33-940274EB6E12}"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6655C2-0AF5-4C50-B54A-3112C44EC002}" type="slidenum">
              <a:rPr lang="en-US" smtClean="0"/>
              <a:t>‹#›</a:t>
            </a:fld>
            <a:endParaRPr lang="en-US"/>
          </a:p>
        </p:txBody>
      </p:sp>
    </p:spTree>
    <p:extLst>
      <p:ext uri="{BB962C8B-B14F-4D97-AF65-F5344CB8AC3E}">
        <p14:creationId xmlns:p14="http://schemas.microsoft.com/office/powerpoint/2010/main" val="1259682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596D90-A7B7-440B-AD33-940274EB6E12}" type="datetimeFigureOut">
              <a:rPr lang="en-US" smtClean="0"/>
              <a:t>4/7/2022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6655C2-0AF5-4C50-B54A-3112C44EC002}" type="slidenum">
              <a:rPr lang="en-US" smtClean="0"/>
              <a:t>‹#›</a:t>
            </a:fld>
            <a:endParaRPr lang="en-US"/>
          </a:p>
        </p:txBody>
      </p:sp>
    </p:spTree>
    <p:extLst>
      <p:ext uri="{BB962C8B-B14F-4D97-AF65-F5344CB8AC3E}">
        <p14:creationId xmlns:p14="http://schemas.microsoft.com/office/powerpoint/2010/main" val="1523699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596D90-A7B7-440B-AD33-940274EB6E12}" type="datetimeFigureOut">
              <a:rPr lang="en-US" smtClean="0"/>
              <a:t>4/7/2022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6655C2-0AF5-4C50-B54A-3112C44EC002}" type="slidenum">
              <a:rPr lang="en-US" smtClean="0"/>
              <a:t>‹#›</a:t>
            </a:fld>
            <a:endParaRPr lang="en-US"/>
          </a:p>
        </p:txBody>
      </p:sp>
    </p:spTree>
    <p:extLst>
      <p:ext uri="{BB962C8B-B14F-4D97-AF65-F5344CB8AC3E}">
        <p14:creationId xmlns:p14="http://schemas.microsoft.com/office/powerpoint/2010/main" val="2324688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596D90-A7B7-440B-AD33-940274EB6E12}" type="datetimeFigureOut">
              <a:rPr lang="en-US" smtClean="0"/>
              <a:t>4/7/2022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6655C2-0AF5-4C50-B54A-3112C44EC002}" type="slidenum">
              <a:rPr lang="en-US" smtClean="0"/>
              <a:t>‹#›</a:t>
            </a:fld>
            <a:endParaRPr lang="en-US"/>
          </a:p>
        </p:txBody>
      </p:sp>
    </p:spTree>
    <p:extLst>
      <p:ext uri="{BB962C8B-B14F-4D97-AF65-F5344CB8AC3E}">
        <p14:creationId xmlns:p14="http://schemas.microsoft.com/office/powerpoint/2010/main" val="46321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596D90-A7B7-440B-AD33-940274EB6E12}"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6655C2-0AF5-4C50-B54A-3112C44EC002}" type="slidenum">
              <a:rPr lang="en-US" smtClean="0"/>
              <a:t>‹#›</a:t>
            </a:fld>
            <a:endParaRPr lang="en-US"/>
          </a:p>
        </p:txBody>
      </p:sp>
    </p:spTree>
    <p:extLst>
      <p:ext uri="{BB962C8B-B14F-4D97-AF65-F5344CB8AC3E}">
        <p14:creationId xmlns:p14="http://schemas.microsoft.com/office/powerpoint/2010/main" val="872842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596D90-A7B7-440B-AD33-940274EB6E12}"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6655C2-0AF5-4C50-B54A-3112C44EC002}" type="slidenum">
              <a:rPr lang="en-US" smtClean="0"/>
              <a:t>‹#›</a:t>
            </a:fld>
            <a:endParaRPr lang="en-US"/>
          </a:p>
        </p:txBody>
      </p:sp>
    </p:spTree>
    <p:extLst>
      <p:ext uri="{BB962C8B-B14F-4D97-AF65-F5344CB8AC3E}">
        <p14:creationId xmlns:p14="http://schemas.microsoft.com/office/powerpoint/2010/main" val="1798795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1596D90-A7B7-440B-AD33-940274EB6E12}" type="datetimeFigureOut">
              <a:rPr lang="en-US" smtClean="0"/>
              <a:t>4/7/2022</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66655C2-0AF5-4C50-B54A-3112C44EC002}" type="slidenum">
              <a:rPr lang="en-US" smtClean="0"/>
              <a:t>‹#›</a:t>
            </a:fld>
            <a:endParaRPr lang="en-US"/>
          </a:p>
        </p:txBody>
      </p:sp>
    </p:spTree>
    <p:extLst>
      <p:ext uri="{BB962C8B-B14F-4D97-AF65-F5344CB8AC3E}">
        <p14:creationId xmlns:p14="http://schemas.microsoft.com/office/powerpoint/2010/main" val="15310926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619DE-A051-4925-914E-EDB6735F3F1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6D6E97-45C9-4357-B5A2-0D34C9D58427}"/>
              </a:ext>
            </a:extLst>
          </p:cNvPr>
          <p:cNvSpPr>
            <a:spLocks noGrp="1"/>
          </p:cNvSpPr>
          <p:nvPr>
            <p:ph idx="1"/>
          </p:nvPr>
        </p:nvSpPr>
        <p:spPr/>
        <p:txBody>
          <a:bodyPr>
            <a:normAutofit/>
          </a:bodyPr>
          <a:lstStyle/>
          <a:p>
            <a:pPr marL="0" indent="0">
              <a:buNone/>
            </a:pPr>
            <a:r>
              <a:rPr lang="en-US" sz="3200" dirty="0"/>
              <a:t>This event is also recorded in </a:t>
            </a:r>
          </a:p>
          <a:p>
            <a:pPr marL="0" indent="0" algn="ctr">
              <a:buNone/>
            </a:pPr>
            <a:r>
              <a:rPr lang="en-US" sz="3200" dirty="0"/>
              <a:t>Matt 21, Luke 19 and John 12.</a:t>
            </a:r>
          </a:p>
          <a:p>
            <a:endParaRPr lang="en-US" sz="3200" dirty="0"/>
          </a:p>
          <a:p>
            <a:pPr marL="0" indent="0">
              <a:buNone/>
            </a:pPr>
            <a:r>
              <a:rPr lang="en-US" sz="3200" dirty="0"/>
              <a:t>You will notice subtle differences in detail, each included or omitted at the Spirit’s direction according to the audience for whom it was originally intended.</a:t>
            </a:r>
          </a:p>
        </p:txBody>
      </p:sp>
    </p:spTree>
    <p:extLst>
      <p:ext uri="{BB962C8B-B14F-4D97-AF65-F5344CB8AC3E}">
        <p14:creationId xmlns:p14="http://schemas.microsoft.com/office/powerpoint/2010/main" val="101154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424D6-379F-4258-B2F7-F059596D0D2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B140149-A87A-4815-9E36-D71492F488EA}"/>
              </a:ext>
            </a:extLst>
          </p:cNvPr>
          <p:cNvSpPr>
            <a:spLocks noGrp="1"/>
          </p:cNvSpPr>
          <p:nvPr>
            <p:ph idx="1"/>
          </p:nvPr>
        </p:nvSpPr>
        <p:spPr>
          <a:xfrm>
            <a:off x="685800" y="541020"/>
            <a:ext cx="10820400" cy="5677665"/>
          </a:xfrm>
        </p:spPr>
        <p:txBody>
          <a:bodyPr>
            <a:normAutofit/>
          </a:bodyPr>
          <a:lstStyle/>
          <a:p>
            <a:pPr marL="0" indent="0">
              <a:buNone/>
            </a:pPr>
            <a:r>
              <a:rPr lang="en-US" sz="3200" dirty="0"/>
              <a:t>They didn’t understand that their struggle was “not against flesh and blood,” nor did they know their deepest need was spiritual. The Lord of Glory came to them, and they rejected Him in their disillusionment.</a:t>
            </a:r>
          </a:p>
          <a:p>
            <a:pPr marL="0" indent="0">
              <a:buNone/>
            </a:pPr>
            <a:endParaRPr lang="en-US" sz="3200" dirty="0"/>
          </a:p>
          <a:p>
            <a:pPr marL="0" indent="0" algn="ctr">
              <a:buNone/>
            </a:pPr>
            <a:r>
              <a:rPr lang="en-US" sz="3200" dirty="0"/>
              <a:t>Do you understand your greatest struggle and your deepest need, and do you understand that Jesus is rightly called the Deliverer?</a:t>
            </a:r>
          </a:p>
          <a:p>
            <a:pPr algn="ctr"/>
            <a:endParaRPr lang="en-US" sz="3200" dirty="0"/>
          </a:p>
          <a:p>
            <a:pPr marL="0" indent="0" algn="ctr">
              <a:buNone/>
            </a:pPr>
            <a:r>
              <a:rPr lang="en-US" sz="3200" dirty="0"/>
              <a:t>Will you trust Him to set you free?</a:t>
            </a:r>
          </a:p>
          <a:p>
            <a:endParaRPr lang="en-US" sz="3200" dirty="0"/>
          </a:p>
          <a:p>
            <a:endParaRPr lang="en-US" dirty="0"/>
          </a:p>
        </p:txBody>
      </p:sp>
    </p:spTree>
    <p:extLst>
      <p:ext uri="{BB962C8B-B14F-4D97-AF65-F5344CB8AC3E}">
        <p14:creationId xmlns:p14="http://schemas.microsoft.com/office/powerpoint/2010/main" val="1680643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0A827-9236-4B50-BFFD-89B1ED3BB84F}"/>
              </a:ext>
            </a:extLst>
          </p:cNvPr>
          <p:cNvSpPr>
            <a:spLocks noGrp="1"/>
          </p:cNvSpPr>
          <p:nvPr>
            <p:ph type="ctrTitle"/>
          </p:nvPr>
        </p:nvSpPr>
        <p:spPr/>
        <p:txBody>
          <a:bodyPr/>
          <a:lstStyle/>
          <a:p>
            <a:r>
              <a:rPr lang="en-US" dirty="0"/>
              <a:t>Cross Culture: Deliverance</a:t>
            </a:r>
          </a:p>
        </p:txBody>
      </p:sp>
      <p:sp>
        <p:nvSpPr>
          <p:cNvPr id="3" name="Subtitle 2">
            <a:extLst>
              <a:ext uri="{FF2B5EF4-FFF2-40B4-BE49-F238E27FC236}">
                <a16:creationId xmlns:a16="http://schemas.microsoft.com/office/drawing/2014/main" id="{1EAEF945-D14F-4CA3-8176-17038D927D79}"/>
              </a:ext>
            </a:extLst>
          </p:cNvPr>
          <p:cNvSpPr>
            <a:spLocks noGrp="1"/>
          </p:cNvSpPr>
          <p:nvPr>
            <p:ph type="subTitle" idx="1"/>
          </p:nvPr>
        </p:nvSpPr>
        <p:spPr/>
        <p:txBody>
          <a:bodyPr>
            <a:normAutofit/>
          </a:bodyPr>
          <a:lstStyle/>
          <a:p>
            <a:pPr algn="r"/>
            <a:r>
              <a:rPr lang="en-US" sz="4000" dirty="0"/>
              <a:t>Mark 11:1-11</a:t>
            </a:r>
          </a:p>
        </p:txBody>
      </p:sp>
    </p:spTree>
    <p:extLst>
      <p:ext uri="{BB962C8B-B14F-4D97-AF65-F5344CB8AC3E}">
        <p14:creationId xmlns:p14="http://schemas.microsoft.com/office/powerpoint/2010/main" val="4077446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3A93C-2B4B-4D77-9913-C6B526C2ECBB}"/>
              </a:ext>
            </a:extLst>
          </p:cNvPr>
          <p:cNvSpPr>
            <a:spLocks noGrp="1"/>
          </p:cNvSpPr>
          <p:nvPr>
            <p:ph type="title"/>
          </p:nvPr>
        </p:nvSpPr>
        <p:spPr/>
        <p:txBody>
          <a:bodyPr/>
          <a:lstStyle/>
          <a:p>
            <a:pPr algn="l"/>
            <a:r>
              <a:rPr lang="en-US" dirty="0"/>
              <a:t>Zech. 9:9</a:t>
            </a:r>
          </a:p>
        </p:txBody>
      </p:sp>
      <p:sp>
        <p:nvSpPr>
          <p:cNvPr id="3" name="Content Placeholder 2">
            <a:extLst>
              <a:ext uri="{FF2B5EF4-FFF2-40B4-BE49-F238E27FC236}">
                <a16:creationId xmlns:a16="http://schemas.microsoft.com/office/drawing/2014/main" id="{15D1BF80-B972-4007-8D69-A49F540C50BD}"/>
              </a:ext>
            </a:extLst>
          </p:cNvPr>
          <p:cNvSpPr>
            <a:spLocks noGrp="1"/>
          </p:cNvSpPr>
          <p:nvPr>
            <p:ph idx="1"/>
          </p:nvPr>
        </p:nvSpPr>
        <p:spPr/>
        <p:txBody>
          <a:bodyPr>
            <a:normAutofit/>
          </a:bodyPr>
          <a:lstStyle/>
          <a:p>
            <a:pPr marL="0" indent="0" algn="r">
              <a:buNone/>
            </a:pPr>
            <a:r>
              <a:rPr lang="en-US" sz="3200" i="1" dirty="0"/>
              <a:t>“Rejoice greatly, O Daughter of Zion!  </a:t>
            </a:r>
          </a:p>
          <a:p>
            <a:pPr marL="0" indent="0" algn="r">
              <a:buNone/>
            </a:pPr>
            <a:r>
              <a:rPr lang="en-US" sz="3200" i="1" dirty="0"/>
              <a:t>Shout, Daughter of Jerusalem! </a:t>
            </a:r>
          </a:p>
          <a:p>
            <a:pPr marL="0" indent="0" algn="r">
              <a:buNone/>
            </a:pPr>
            <a:r>
              <a:rPr lang="en-US" sz="3200" i="1" dirty="0"/>
              <a:t>See, your king comes to you, </a:t>
            </a:r>
          </a:p>
          <a:p>
            <a:pPr marL="0" indent="0" algn="r">
              <a:buNone/>
            </a:pPr>
            <a:r>
              <a:rPr lang="en-US" sz="3200" i="1" dirty="0"/>
              <a:t>righteous and having salvation, </a:t>
            </a:r>
          </a:p>
          <a:p>
            <a:pPr marL="0" indent="0" algn="r">
              <a:buNone/>
            </a:pPr>
            <a:r>
              <a:rPr lang="en-US" sz="3200" i="1" dirty="0"/>
              <a:t>gentle and riding on a donkey, </a:t>
            </a:r>
          </a:p>
          <a:p>
            <a:pPr marL="0" indent="0" algn="r">
              <a:buNone/>
            </a:pPr>
            <a:r>
              <a:rPr lang="en-US" sz="3200" i="1" dirty="0"/>
              <a:t>on a colt, the foal of a donkey.”</a:t>
            </a:r>
          </a:p>
          <a:p>
            <a:pPr marL="0" indent="0" algn="r">
              <a:buNone/>
            </a:pPr>
            <a:r>
              <a:rPr lang="en-US" i="1" dirty="0"/>
              <a:t> </a:t>
            </a:r>
          </a:p>
          <a:p>
            <a:endParaRPr lang="en-US" dirty="0"/>
          </a:p>
        </p:txBody>
      </p:sp>
    </p:spTree>
    <p:extLst>
      <p:ext uri="{BB962C8B-B14F-4D97-AF65-F5344CB8AC3E}">
        <p14:creationId xmlns:p14="http://schemas.microsoft.com/office/powerpoint/2010/main" val="1895810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2EB69-2E45-4CC1-9C72-4D5DE82C61F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CE2C16D-B3D0-454B-BEFA-F0A9AE9FE92A}"/>
              </a:ext>
            </a:extLst>
          </p:cNvPr>
          <p:cNvSpPr>
            <a:spLocks noGrp="1"/>
          </p:cNvSpPr>
          <p:nvPr>
            <p:ph idx="1"/>
          </p:nvPr>
        </p:nvSpPr>
        <p:spPr/>
        <p:txBody>
          <a:bodyPr/>
          <a:lstStyle/>
          <a:p>
            <a:pPr marL="0" indent="0">
              <a:buNone/>
            </a:pPr>
            <a:r>
              <a:rPr lang="en-US" sz="3200" dirty="0"/>
              <a:t>Vs. 2 - 7 An animal that had never been ridden was especially appropriate for a holy occasion such as this. </a:t>
            </a:r>
          </a:p>
          <a:p>
            <a:pPr marL="0" indent="0">
              <a:buNone/>
            </a:pPr>
            <a:endParaRPr lang="en-US" sz="3200" dirty="0"/>
          </a:p>
          <a:p>
            <a:pPr marL="0" indent="0">
              <a:buNone/>
            </a:pPr>
            <a:r>
              <a:rPr lang="en-US" sz="3200" dirty="0"/>
              <a:t>This action not only fulfilled prophecy but also clearly demonstrated Christ’s mastery over all creation.</a:t>
            </a:r>
          </a:p>
          <a:p>
            <a:endParaRPr lang="en-US" dirty="0"/>
          </a:p>
        </p:txBody>
      </p:sp>
    </p:spTree>
    <p:extLst>
      <p:ext uri="{BB962C8B-B14F-4D97-AF65-F5344CB8AC3E}">
        <p14:creationId xmlns:p14="http://schemas.microsoft.com/office/powerpoint/2010/main" val="3134832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5AB54-AE5A-48DB-80C1-C3EDC6D0FBE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3115442-41E5-449F-BC0E-CDBE8431B2E5}"/>
              </a:ext>
            </a:extLst>
          </p:cNvPr>
          <p:cNvSpPr>
            <a:spLocks noGrp="1"/>
          </p:cNvSpPr>
          <p:nvPr>
            <p:ph idx="1"/>
          </p:nvPr>
        </p:nvSpPr>
        <p:spPr>
          <a:xfrm>
            <a:off x="685800" y="1156448"/>
            <a:ext cx="10820400" cy="5062238"/>
          </a:xfrm>
        </p:spPr>
        <p:txBody>
          <a:bodyPr>
            <a:normAutofit/>
          </a:bodyPr>
          <a:lstStyle/>
          <a:p>
            <a:pPr marL="0" indent="0">
              <a:buNone/>
            </a:pPr>
            <a:r>
              <a:rPr lang="en-US" sz="3200" dirty="0"/>
              <a:t>Vs. 8  </a:t>
            </a:r>
          </a:p>
          <a:p>
            <a:pPr marL="0" indent="0">
              <a:buNone/>
            </a:pPr>
            <a:r>
              <a:rPr lang="en-US" sz="3200" dirty="0"/>
              <a:t>Clothing: historic means of showing honor to a king.  Their coats under his feet implied their willingness to submit to Him as King.</a:t>
            </a:r>
          </a:p>
          <a:p>
            <a:endParaRPr lang="en-US" sz="3200" dirty="0"/>
          </a:p>
          <a:p>
            <a:pPr marL="0" indent="0">
              <a:buNone/>
            </a:pPr>
            <a:r>
              <a:rPr lang="en-US" sz="3200" dirty="0"/>
              <a:t>Palm branches: Symbol of victory, triumph, joy and salvation.  (A similar response came in 164 BC when Judas Maccabeus liberated Israel from Antiochus Epiphanes IV, self-proclaimed ‘god manifest.’  See Maccabean Revolt; Hanukkah)</a:t>
            </a:r>
          </a:p>
        </p:txBody>
      </p:sp>
    </p:spTree>
    <p:extLst>
      <p:ext uri="{BB962C8B-B14F-4D97-AF65-F5344CB8AC3E}">
        <p14:creationId xmlns:p14="http://schemas.microsoft.com/office/powerpoint/2010/main" val="697711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2915A-455C-4864-8974-66A5BE382E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F93AD02-CE75-41A7-8306-082C4663BB89}"/>
              </a:ext>
            </a:extLst>
          </p:cNvPr>
          <p:cNvSpPr>
            <a:spLocks noGrp="1"/>
          </p:cNvSpPr>
          <p:nvPr>
            <p:ph idx="1"/>
          </p:nvPr>
        </p:nvSpPr>
        <p:spPr/>
        <p:txBody>
          <a:bodyPr>
            <a:normAutofit lnSpcReduction="10000"/>
          </a:bodyPr>
          <a:lstStyle/>
          <a:p>
            <a:pPr marL="0" indent="0">
              <a:buNone/>
            </a:pPr>
            <a:r>
              <a:rPr lang="en-US" sz="3200" dirty="0"/>
              <a:t>Vs. 9-10   See Psalm 118:25-26  Quoted at Triumphal Entry.  Clearly Messianic.  This song was sung at Passover and is oft-quoted in the NT</a:t>
            </a:r>
          </a:p>
          <a:p>
            <a:endParaRPr lang="en-US" sz="3200" dirty="0"/>
          </a:p>
          <a:p>
            <a:pPr marL="0" indent="0" algn="ctr">
              <a:buNone/>
            </a:pPr>
            <a:r>
              <a:rPr lang="en-US" sz="3200" dirty="0"/>
              <a:t>Were they correct to hail him as Messiah?</a:t>
            </a:r>
          </a:p>
          <a:p>
            <a:pPr marL="0" indent="0" algn="ctr">
              <a:buNone/>
            </a:pPr>
            <a:r>
              <a:rPr lang="en-US" sz="3200" dirty="0"/>
              <a:t>Absolutely!  Isaiah 61:1-3 </a:t>
            </a:r>
          </a:p>
          <a:p>
            <a:pPr marL="0" indent="0" algn="ctr">
              <a:buNone/>
            </a:pPr>
            <a:r>
              <a:rPr lang="en-US" sz="3200" dirty="0"/>
              <a:t>Luke 4:18-19  “Today this Scripture is fulfilled…”</a:t>
            </a:r>
          </a:p>
          <a:p>
            <a:pPr marL="0" indent="0" algn="ctr">
              <a:buNone/>
            </a:pPr>
            <a:r>
              <a:rPr lang="en-US" sz="3200" dirty="0"/>
              <a:t>(Isa. 29:18-19; 35:5-10)</a:t>
            </a:r>
          </a:p>
          <a:p>
            <a:pPr marL="0" indent="0">
              <a:buNone/>
            </a:pPr>
            <a:endParaRPr lang="en-US" sz="3200" dirty="0"/>
          </a:p>
          <a:p>
            <a:endParaRPr lang="en-US" sz="3200" dirty="0"/>
          </a:p>
          <a:p>
            <a:endParaRPr lang="en-US" sz="3200" dirty="0"/>
          </a:p>
        </p:txBody>
      </p:sp>
    </p:spTree>
    <p:extLst>
      <p:ext uri="{BB962C8B-B14F-4D97-AF65-F5344CB8AC3E}">
        <p14:creationId xmlns:p14="http://schemas.microsoft.com/office/powerpoint/2010/main" val="2106120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6956-00F4-46E1-BC14-679B98799C5E}"/>
              </a:ext>
            </a:extLst>
          </p:cNvPr>
          <p:cNvSpPr>
            <a:spLocks noGrp="1"/>
          </p:cNvSpPr>
          <p:nvPr>
            <p:ph type="title"/>
          </p:nvPr>
        </p:nvSpPr>
        <p:spPr/>
        <p:txBody>
          <a:bodyPr/>
          <a:lstStyle/>
          <a:p>
            <a:r>
              <a:rPr lang="en-US" dirty="0"/>
              <a:t>Okay, but…</a:t>
            </a:r>
          </a:p>
        </p:txBody>
      </p:sp>
      <p:sp>
        <p:nvSpPr>
          <p:cNvPr id="3" name="Content Placeholder 2">
            <a:extLst>
              <a:ext uri="{FF2B5EF4-FFF2-40B4-BE49-F238E27FC236}">
                <a16:creationId xmlns:a16="http://schemas.microsoft.com/office/drawing/2014/main" id="{7A63D1E4-7D98-4BBA-B776-F8A99048266A}"/>
              </a:ext>
            </a:extLst>
          </p:cNvPr>
          <p:cNvSpPr>
            <a:spLocks noGrp="1"/>
          </p:cNvSpPr>
          <p:nvPr>
            <p:ph idx="1"/>
          </p:nvPr>
        </p:nvSpPr>
        <p:spPr/>
        <p:txBody>
          <a:bodyPr>
            <a:normAutofit/>
          </a:bodyPr>
          <a:lstStyle/>
          <a:p>
            <a:pPr marL="0" indent="0">
              <a:buNone/>
            </a:pPr>
            <a:r>
              <a:rPr lang="en-US" sz="3200" dirty="0"/>
              <a:t>Matt. 11:2-6  “Are you the Coming One, or do we look for another?”  </a:t>
            </a:r>
          </a:p>
          <a:p>
            <a:pPr marL="0" indent="0" algn="ctr">
              <a:buNone/>
            </a:pPr>
            <a:r>
              <a:rPr lang="en-US" sz="3200" dirty="0"/>
              <a:t>An understandable question, since he hadn’t seen much judgment (See Matt. 3:1-12)</a:t>
            </a:r>
          </a:p>
          <a:p>
            <a:pPr marL="0" indent="0">
              <a:buNone/>
            </a:pPr>
            <a:endParaRPr lang="en-US" sz="3200" dirty="0"/>
          </a:p>
          <a:p>
            <a:pPr marL="0" indent="0">
              <a:buNone/>
            </a:pPr>
            <a:r>
              <a:rPr lang="en-US" sz="3200" dirty="0"/>
              <a:t>But the crowd had seen and heard of the miracles… Perhaps they hoped for a liberator like Judas Maccabeus</a:t>
            </a:r>
          </a:p>
          <a:p>
            <a:endParaRPr lang="en-US" dirty="0"/>
          </a:p>
        </p:txBody>
      </p:sp>
    </p:spTree>
    <p:extLst>
      <p:ext uri="{BB962C8B-B14F-4D97-AF65-F5344CB8AC3E}">
        <p14:creationId xmlns:p14="http://schemas.microsoft.com/office/powerpoint/2010/main" val="1269347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9698D-E5C1-442D-8A35-5821F4C7DEA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E7E6009-84DD-48A2-8E61-BA88C004C3CD}"/>
              </a:ext>
            </a:extLst>
          </p:cNvPr>
          <p:cNvSpPr>
            <a:spLocks noGrp="1"/>
          </p:cNvSpPr>
          <p:nvPr>
            <p:ph idx="1"/>
          </p:nvPr>
        </p:nvSpPr>
        <p:spPr/>
        <p:txBody>
          <a:bodyPr>
            <a:normAutofit/>
          </a:bodyPr>
          <a:lstStyle/>
          <a:p>
            <a:pPr marL="0" indent="0">
              <a:buNone/>
            </a:pPr>
            <a:r>
              <a:rPr lang="en-US" sz="3200" dirty="0"/>
              <a:t>Make no mistake: They were absolutely correct in their assessment that they needed a deliverer.</a:t>
            </a:r>
          </a:p>
          <a:p>
            <a:pPr marL="0" indent="0">
              <a:buNone/>
            </a:pPr>
            <a:endParaRPr lang="en-US" sz="3200" dirty="0"/>
          </a:p>
          <a:p>
            <a:pPr marL="0" indent="0">
              <a:buNone/>
            </a:pPr>
            <a:r>
              <a:rPr lang="en-US" sz="3200" dirty="0"/>
              <a:t>Their problem was that they so completely misunderstood their bondage and they misidentified their captor.  </a:t>
            </a:r>
          </a:p>
          <a:p>
            <a:pPr marL="0" indent="0" algn="ctr">
              <a:buNone/>
            </a:pPr>
            <a:r>
              <a:rPr lang="en-US" sz="3200" dirty="0"/>
              <a:t>Luke 19:37  “for all the miracles they had seen”</a:t>
            </a:r>
          </a:p>
          <a:p>
            <a:pPr marL="0" indent="0">
              <a:buNone/>
            </a:pPr>
            <a:endParaRPr lang="en-US" sz="3200" dirty="0"/>
          </a:p>
          <a:p>
            <a:pPr marL="0" indent="0">
              <a:buNone/>
            </a:pPr>
            <a:endParaRPr lang="en-US" dirty="0"/>
          </a:p>
        </p:txBody>
      </p:sp>
    </p:spTree>
    <p:extLst>
      <p:ext uri="{BB962C8B-B14F-4D97-AF65-F5344CB8AC3E}">
        <p14:creationId xmlns:p14="http://schemas.microsoft.com/office/powerpoint/2010/main" val="3906970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81CAF-C415-46A5-9A9F-5576DE3D4B5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ECEB85D-68F2-4558-80E2-00C8FE88DAFE}"/>
              </a:ext>
            </a:extLst>
          </p:cNvPr>
          <p:cNvSpPr>
            <a:spLocks noGrp="1"/>
          </p:cNvSpPr>
          <p:nvPr>
            <p:ph idx="1"/>
          </p:nvPr>
        </p:nvSpPr>
        <p:spPr/>
        <p:txBody>
          <a:bodyPr/>
          <a:lstStyle/>
          <a:p>
            <a:pPr marL="0" indent="0">
              <a:buNone/>
            </a:pPr>
            <a:r>
              <a:rPr lang="en-US" sz="3200" dirty="0"/>
              <a:t>As</a:t>
            </a:r>
            <a:r>
              <a:rPr lang="en-US" sz="2400" dirty="0"/>
              <a:t> </a:t>
            </a:r>
            <a:r>
              <a:rPr lang="en-US" sz="3200" dirty="0"/>
              <a:t>a result, when Christ looked beyond their presenting issue and responded to their actual need, they came to the conclusion:</a:t>
            </a:r>
          </a:p>
          <a:p>
            <a:pPr marL="0" indent="0">
              <a:buNone/>
            </a:pPr>
            <a:endParaRPr lang="en-US" sz="3200" dirty="0"/>
          </a:p>
          <a:p>
            <a:pPr marL="0" indent="0" algn="ctr">
              <a:buNone/>
            </a:pPr>
            <a:r>
              <a:rPr lang="en-US" sz="3200" dirty="0"/>
              <a:t>“Jesus of Nazareth is a joke…We should kill him”</a:t>
            </a:r>
          </a:p>
          <a:p>
            <a:endParaRPr lang="en-US" dirty="0"/>
          </a:p>
        </p:txBody>
      </p:sp>
    </p:spTree>
    <p:extLst>
      <p:ext uri="{BB962C8B-B14F-4D97-AF65-F5344CB8AC3E}">
        <p14:creationId xmlns:p14="http://schemas.microsoft.com/office/powerpoint/2010/main" val="1721669586"/>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1506</TotalTime>
  <Words>472</Words>
  <Application>Microsoft Office PowerPoint</Application>
  <PresentationFormat>Widescreen</PresentationFormat>
  <Paragraphs>45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Century Gothic</vt:lpstr>
      <vt:lpstr>Vapor Trail</vt:lpstr>
      <vt:lpstr>PowerPoint Presentation</vt:lpstr>
      <vt:lpstr>Cross Culture: Deliverance</vt:lpstr>
      <vt:lpstr>Zech. 9:9</vt:lpstr>
      <vt:lpstr>PowerPoint Presentation</vt:lpstr>
      <vt:lpstr>PowerPoint Presentation</vt:lpstr>
      <vt:lpstr>PowerPoint Presentation</vt:lpstr>
      <vt:lpstr>Okay, but…</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Deliverance</dc:title>
  <dc:creator>kathy Bartholomew</dc:creator>
  <cp:lastModifiedBy>kathy Bartholomew</cp:lastModifiedBy>
  <cp:revision>14</cp:revision>
  <dcterms:created xsi:type="dcterms:W3CDTF">2022-04-07T14:22:22Z</dcterms:created>
  <dcterms:modified xsi:type="dcterms:W3CDTF">2022-04-08T15:28:32Z</dcterms:modified>
</cp:coreProperties>
</file>