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7" r:id="rId3"/>
    <p:sldId id="268" r:id="rId4"/>
    <p:sldId id="279" r:id="rId5"/>
    <p:sldId id="281" r:id="rId6"/>
    <p:sldId id="282" r:id="rId7"/>
    <p:sldId id="280" r:id="rId8"/>
    <p:sldId id="277" r:id="rId9"/>
    <p:sldId id="276" r:id="rId10"/>
    <p:sldId id="266" r:id="rId11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79" autoAdjust="0"/>
  </p:normalViewPr>
  <p:slideViewPr>
    <p:cSldViewPr snapToGrid="0">
      <p:cViewPr varScale="1">
        <p:scale>
          <a:sx n="76" d="100"/>
          <a:sy n="76" d="100"/>
        </p:scale>
        <p:origin x="7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A8433BC-162C-4ED4-938D-5B4679F0E02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41BED43-F3C2-46AA-948A-13D19DFF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2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01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10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6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50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12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5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E91AA-E686-718A-9317-016E4E44A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D257F4-5872-53E8-6604-D7B29491C5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722751-6E24-92F0-A3A0-1C1259870D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E5E2D-3362-50D3-B2AD-5CC928C8FA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76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41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82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1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11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9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5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6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77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3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3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B7A2F5C-D1FB-45A8-ABF6-D380EFF4EE06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0917-4119-426A-8B0A-B9703BA3B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2070" y="546101"/>
            <a:ext cx="8767860" cy="3367024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i="1" dirty="0">
                <a:latin typeface="Corbel Light" panose="020B0303020204020204" pitchFamily="34" charset="0"/>
                <a:cs typeface="Calibri" panose="020F0502020204030204" pitchFamily="34" charset="0"/>
              </a:rPr>
              <a:t>Thy Kingdom Come…</a:t>
            </a:r>
            <a:br>
              <a:rPr lang="en-US" sz="4400" dirty="0">
                <a:latin typeface="Corbel Light" panose="020B0303020204020204" pitchFamily="34" charset="0"/>
              </a:rPr>
            </a:b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Putting Work in its Place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4C26BA-25B2-434F-B2B8-D6DC7B5C6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2070" y="4137858"/>
            <a:ext cx="8767860" cy="1388165"/>
          </a:xfrm>
        </p:spPr>
        <p:txBody>
          <a:bodyPr>
            <a:normAutofit/>
          </a:bodyPr>
          <a:lstStyle/>
          <a:p>
            <a:r>
              <a:rPr lang="en-US" sz="4000" dirty="0"/>
              <a:t>Colossians 3:22-24</a:t>
            </a:r>
          </a:p>
        </p:txBody>
      </p:sp>
    </p:spTree>
    <p:extLst>
      <p:ext uri="{BB962C8B-B14F-4D97-AF65-F5344CB8AC3E}">
        <p14:creationId xmlns:p14="http://schemas.microsoft.com/office/powerpoint/2010/main" val="4153161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F512C-0E45-42CF-B40C-058D86C10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1"/>
            <a:ext cx="9875520" cy="152399"/>
          </a:xfrm>
        </p:spPr>
        <p:txBody>
          <a:bodyPr>
            <a:normAutofit fontScale="90000"/>
          </a:bodyPr>
          <a:lstStyle/>
          <a:p>
            <a:r>
              <a:rPr lang="en-US" sz="8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5F725-A29B-4723-8998-5D2EC795E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712" y="762000"/>
            <a:ext cx="10728960" cy="5627225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5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852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1356360"/>
          </a:xfrm>
        </p:spPr>
        <p:txBody>
          <a:bodyPr/>
          <a:lstStyle/>
          <a:p>
            <a:r>
              <a:rPr lang="en-US" dirty="0"/>
              <a:t>Work, a pre-fall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24" y="1965960"/>
            <a:ext cx="11286698" cy="4500154"/>
          </a:xfrm>
        </p:spPr>
        <p:txBody>
          <a:bodyPr anchor="t">
            <a:normAutofit/>
          </a:bodyPr>
          <a:lstStyle/>
          <a:p>
            <a:pPr lvl="1">
              <a:lnSpc>
                <a:spcPct val="100000"/>
              </a:lnSpc>
            </a:pPr>
            <a:r>
              <a:rPr lang="en-US" sz="2600" dirty="0"/>
              <a:t>“Subdue and have dominion over” (Gen 1:26, 28) 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“Work the ground” (Gen 2:5)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“Work it and keep it” (Gen 2:15)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Naming the creatures (Gen 2:19)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As image bearers</a:t>
            </a:r>
          </a:p>
          <a:p>
            <a:pPr lvl="1">
              <a:lnSpc>
                <a:spcPct val="150000"/>
              </a:lnSpc>
            </a:pPr>
            <a:endParaRPr lang="en-US" sz="2600" dirty="0"/>
          </a:p>
          <a:p>
            <a:pPr marL="274320" lvl="1" indent="0">
              <a:lnSpc>
                <a:spcPct val="150000"/>
              </a:lnSpc>
              <a:buNone/>
            </a:pPr>
            <a:r>
              <a:rPr lang="en-US" sz="2600" dirty="0"/>
              <a:t>…and an eternal reality.</a:t>
            </a:r>
          </a:p>
          <a:p>
            <a:pPr lvl="2">
              <a:lnSpc>
                <a:spcPct val="150000"/>
              </a:lnSpc>
            </a:pPr>
            <a:r>
              <a:rPr lang="en-US" sz="2400" dirty="0"/>
              <a:t>Returning to pre-fall conditions</a:t>
            </a:r>
          </a:p>
        </p:txBody>
      </p:sp>
    </p:spTree>
    <p:extLst>
      <p:ext uri="{BB962C8B-B14F-4D97-AF65-F5344CB8AC3E}">
        <p14:creationId xmlns:p14="http://schemas.microsoft.com/office/powerpoint/2010/main" val="60439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EAC6D-8095-448E-8E13-95445D97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821" y="609600"/>
            <a:ext cx="10295467" cy="1356360"/>
          </a:xfrm>
        </p:spPr>
        <p:txBody>
          <a:bodyPr>
            <a:normAutofit/>
          </a:bodyPr>
          <a:lstStyle/>
          <a:p>
            <a:r>
              <a:rPr lang="en-US" dirty="0"/>
              <a:t>Work’s way harder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EFBEA-B283-4F21-8328-19F8405D1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65960"/>
            <a:ext cx="10972800" cy="44983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Everything is broken (Gen 3:16-19)</a:t>
            </a:r>
          </a:p>
          <a:p>
            <a:pPr>
              <a:lnSpc>
                <a:spcPct val="100000"/>
              </a:lnSpc>
            </a:pPr>
            <a:endParaRPr lang="en-US" sz="2600" dirty="0"/>
          </a:p>
          <a:p>
            <a:pPr>
              <a:lnSpc>
                <a:spcPct val="100000"/>
              </a:lnSpc>
            </a:pPr>
            <a:r>
              <a:rPr lang="en-US" sz="2800" dirty="0"/>
              <a:t>Work was intended for us to do in conjunction with God – </a:t>
            </a:r>
            <a:r>
              <a:rPr lang="en-US" sz="2800" i="1" dirty="0"/>
              <a:t>in relationship with Him, not separate from Him</a:t>
            </a:r>
          </a:p>
          <a:p>
            <a:pPr>
              <a:lnSpc>
                <a:spcPct val="100000"/>
              </a:lnSpc>
            </a:pPr>
            <a:endParaRPr lang="en-US" sz="2800" i="1" dirty="0"/>
          </a:p>
          <a:p>
            <a:pPr>
              <a:lnSpc>
                <a:spcPct val="150000"/>
              </a:lnSpc>
            </a:pPr>
            <a:r>
              <a:rPr lang="en-US" sz="2800" dirty="0"/>
              <a:t>Our flesh.  2 ungodly attitudes are prevalent regarding work: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To curse it or to worship it</a:t>
            </a:r>
          </a:p>
          <a:p>
            <a:pPr lvl="1">
              <a:lnSpc>
                <a:spcPct val="1500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8887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EAC6D-8095-448E-8E13-95445D97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821" y="609600"/>
            <a:ext cx="10295467" cy="971006"/>
          </a:xfrm>
        </p:spPr>
        <p:txBody>
          <a:bodyPr/>
          <a:lstStyle/>
          <a:p>
            <a:r>
              <a:rPr lang="en-US" b="1" i="1" dirty="0"/>
              <a:t>Still</a:t>
            </a:r>
            <a:r>
              <a:rPr lang="en-US" dirty="0"/>
              <a:t> designed for and called to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EFBEA-B283-4F21-8328-19F8405D1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2120899"/>
            <a:ext cx="11064239" cy="433215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/>
              <a:t>No revision made after the fall (see Genesis 3:23)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/>
              <a:t>Colossians 3:22-24 (see also Ephesians 6:5-9)</a:t>
            </a:r>
          </a:p>
        </p:txBody>
      </p:sp>
    </p:spTree>
    <p:extLst>
      <p:ext uri="{BB962C8B-B14F-4D97-AF65-F5344CB8AC3E}">
        <p14:creationId xmlns:p14="http://schemas.microsoft.com/office/powerpoint/2010/main" val="117597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231648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609600"/>
            <a:ext cx="10677106" cy="5740400"/>
          </a:xfrm>
        </p:spPr>
        <p:txBody>
          <a:bodyPr anchor="t"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/>
              <a:t>Bondservants/masters – employees/employers (paid work)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Whatever you do (every bit of work you do, paid or not)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With integrity and sincerity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Some careers/work are by nature dishonoring to God.  Make the change.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In otherwise honorable work, do it with integrity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en-US" sz="2400" dirty="0"/>
              <a:t>	Ex. Don’t cut corners on quality; don’t steal time (start late, end early; longer 	lunch; personal time on the job, etc.)</a:t>
            </a:r>
          </a:p>
          <a:p>
            <a:pPr marL="4572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359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99E33-0B8E-47F7-BC1A-65ADEBC8F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E0285-8381-F81A-2396-50E094531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231648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EE638-9299-6DCB-54C1-5BA8FCAA1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457200"/>
            <a:ext cx="10677106" cy="60071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Work heartily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Heart and soul.  Not just going through the motions and getting the job done, but engaged fully.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Not half-heartedly getting through the day, working for the weekend mentality; not doing what we can to get out of it; not coasting to retirement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en-US" sz="2400" dirty="0"/>
              <a:t>	*Btw, retirement?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Do it as to the Lord, not for men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The work we do is considered an offering to the Lord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There should be no secular work for the disciple of Christ</a:t>
            </a:r>
          </a:p>
        </p:txBody>
      </p:sp>
    </p:spTree>
    <p:extLst>
      <p:ext uri="{BB962C8B-B14F-4D97-AF65-F5344CB8AC3E}">
        <p14:creationId xmlns:p14="http://schemas.microsoft.com/office/powerpoint/2010/main" val="259437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231648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841248"/>
            <a:ext cx="11328400" cy="5407152"/>
          </a:xfrm>
        </p:spPr>
        <p:txBody>
          <a:bodyPr anchor="t">
            <a:normAutofit/>
          </a:bodyPr>
          <a:lstStyle/>
          <a:p>
            <a:pPr marL="274320" lvl="1" indent="0" algn="ctr">
              <a:lnSpc>
                <a:spcPct val="100000"/>
              </a:lnSpc>
              <a:buNone/>
            </a:pPr>
            <a:r>
              <a:rPr lang="en-US" sz="2800" dirty="0"/>
              <a:t>“The work of a Beethoven and the work of a charwoman become spiritual on precisely the same condition, that of being offered to God, of being done humbly “as to the Lord”...”</a:t>
            </a:r>
          </a:p>
          <a:p>
            <a:pPr marL="274320" lvl="1" indent="0" algn="ctr">
              <a:lnSpc>
                <a:spcPct val="100000"/>
              </a:lnSpc>
              <a:buNone/>
            </a:pPr>
            <a:r>
              <a:rPr lang="en-US" sz="2600" dirty="0"/>
              <a:t>-C.S. Lewis</a:t>
            </a:r>
          </a:p>
          <a:p>
            <a:pPr marL="274320" lvl="1" indent="0" algn="ctr">
              <a:lnSpc>
                <a:spcPct val="100000"/>
              </a:lnSpc>
              <a:buNone/>
            </a:pPr>
            <a:endParaRPr lang="en-US" sz="2600" dirty="0"/>
          </a:p>
          <a:p>
            <a:pPr marL="274320" lvl="1" indent="0" algn="ctr">
              <a:lnSpc>
                <a:spcPct val="100000"/>
              </a:lnSpc>
              <a:buNone/>
            </a:pPr>
            <a:endParaRPr lang="en-US" sz="2600" dirty="0"/>
          </a:p>
          <a:p>
            <a:pPr marL="274320" lvl="1" indent="0" algn="ctr">
              <a:lnSpc>
                <a:spcPct val="100000"/>
              </a:lnSpc>
              <a:buNone/>
            </a:pPr>
            <a:r>
              <a:rPr lang="en-US" sz="2800" dirty="0"/>
              <a:t>The distinction between secular work and spiritual work for the disciple of Christ lies in the heart attitude and motivation with which it is done.</a:t>
            </a:r>
          </a:p>
          <a:p>
            <a:pPr marL="274320" lvl="1" indent="0" algn="ctr">
              <a:lnSpc>
                <a:spcPct val="100000"/>
              </a:lnSpc>
              <a:buNone/>
            </a:pPr>
            <a:endParaRPr lang="en-US" sz="2800" dirty="0"/>
          </a:p>
          <a:p>
            <a:pPr marL="274320" lvl="1" indent="0" algn="ctr">
              <a:lnSpc>
                <a:spcPct val="100000"/>
              </a:lnSpc>
              <a:buNone/>
            </a:pPr>
            <a:r>
              <a:rPr lang="en-US" sz="3600" dirty="0"/>
              <a:t>It is the Lord Christ you are serving!</a:t>
            </a:r>
          </a:p>
        </p:txBody>
      </p:sp>
    </p:spTree>
    <p:extLst>
      <p:ext uri="{BB962C8B-B14F-4D97-AF65-F5344CB8AC3E}">
        <p14:creationId xmlns:p14="http://schemas.microsoft.com/office/powerpoint/2010/main" val="199769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13563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72640"/>
            <a:ext cx="11173968" cy="4316584"/>
          </a:xfrm>
        </p:spPr>
        <p:txBody>
          <a:bodyPr anchor="t">
            <a:normAutofit/>
          </a:bodyPr>
          <a:lstStyle/>
          <a:p>
            <a:pPr lvl="1">
              <a:lnSpc>
                <a:spcPct val="1000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6773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12192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7" y="1828800"/>
            <a:ext cx="11006763" cy="45593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319513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38396</TotalTime>
  <Words>409</Words>
  <Application>Microsoft Office PowerPoint</Application>
  <PresentationFormat>Widescreen</PresentationFormat>
  <Paragraphs>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Corbel</vt:lpstr>
      <vt:lpstr>Corbel Light</vt:lpstr>
      <vt:lpstr>system-ui</vt:lpstr>
      <vt:lpstr>Basis</vt:lpstr>
      <vt:lpstr>Thy Kingdom Come… Putting Work in its Place</vt:lpstr>
      <vt:lpstr>Work, a pre-fall design</vt:lpstr>
      <vt:lpstr>Work’s way harder now</vt:lpstr>
      <vt:lpstr>Still designed for and called to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 Check, p2</dc:title>
  <dc:creator>Chad Palmer</dc:creator>
  <cp:lastModifiedBy>Chad Palmer</cp:lastModifiedBy>
  <cp:revision>48</cp:revision>
  <cp:lastPrinted>2020-05-29T21:52:54Z</cp:lastPrinted>
  <dcterms:created xsi:type="dcterms:W3CDTF">2020-05-29T13:17:54Z</dcterms:created>
  <dcterms:modified xsi:type="dcterms:W3CDTF">2024-03-10T11:08:35Z</dcterms:modified>
</cp:coreProperties>
</file>