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56" r:id="rId2"/>
    <p:sldId id="267" r:id="rId3"/>
    <p:sldId id="268" r:id="rId4"/>
    <p:sldId id="281" r:id="rId5"/>
    <p:sldId id="279" r:id="rId6"/>
    <p:sldId id="277" r:id="rId7"/>
    <p:sldId id="280" r:id="rId8"/>
    <p:sldId id="276" r:id="rId9"/>
    <p:sldId id="266" r:id="rId10"/>
  </p:sldIdLst>
  <p:sldSz cx="12192000" cy="68580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179" autoAdjust="0"/>
  </p:normalViewPr>
  <p:slideViewPr>
    <p:cSldViewPr snapToGrid="0">
      <p:cViewPr varScale="1">
        <p:scale>
          <a:sx n="73" d="100"/>
          <a:sy n="73" d="100"/>
        </p:scale>
        <p:origin x="78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1A8433BC-162C-4ED4-938D-5B4679F0E027}" type="datetimeFigureOut">
              <a:rPr lang="en-US" smtClean="0"/>
              <a:t>2/25/2024</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E41BED43-F3C2-46AA-948A-13D19DFFD5D7}" type="slidenum">
              <a:rPr lang="en-US" smtClean="0"/>
              <a:t>‹#›</a:t>
            </a:fld>
            <a:endParaRPr lang="en-US"/>
          </a:p>
        </p:txBody>
      </p:sp>
    </p:spTree>
    <p:extLst>
      <p:ext uri="{BB962C8B-B14F-4D97-AF65-F5344CB8AC3E}">
        <p14:creationId xmlns:p14="http://schemas.microsoft.com/office/powerpoint/2010/main" val="15751259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We’re in a series called Thy Kingdom Come, looking into what it means to seek first the Kingdom in various aspects of life.  Submitting each part of life to the Lordship of Christ.</a:t>
            </a:r>
          </a:p>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This morning we looking at the Master’s Money…seeking first the kingdom in the realm of finances.</a:t>
            </a:r>
          </a:p>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This topic alone could be a series, so not everything that could be said will be said.  But we will be in Luke 16, seeing what we are called to regarding finances, as disciples of Christ.</a:t>
            </a:r>
          </a:p>
          <a:p>
            <a:endParaRPr lang="en-US" dirty="0"/>
          </a:p>
        </p:txBody>
      </p:sp>
      <p:sp>
        <p:nvSpPr>
          <p:cNvPr id="4" name="Slide Number Placeholder 3"/>
          <p:cNvSpPr>
            <a:spLocks noGrp="1"/>
          </p:cNvSpPr>
          <p:nvPr>
            <p:ph type="sldNum" sz="quarter" idx="5"/>
          </p:nvPr>
        </p:nvSpPr>
        <p:spPr/>
        <p:txBody>
          <a:bodyPr/>
          <a:lstStyle/>
          <a:p>
            <a:fld id="{E41BED43-F3C2-46AA-948A-13D19DFFD5D7}" type="slidenum">
              <a:rPr lang="en-US" smtClean="0"/>
              <a:t>1</a:t>
            </a:fld>
            <a:endParaRPr lang="en-US"/>
          </a:p>
        </p:txBody>
      </p:sp>
    </p:spTree>
    <p:extLst>
      <p:ext uri="{BB962C8B-B14F-4D97-AF65-F5344CB8AC3E}">
        <p14:creationId xmlns:p14="http://schemas.microsoft.com/office/powerpoint/2010/main" val="29879013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b="1" dirty="0"/>
          </a:p>
        </p:txBody>
      </p:sp>
      <p:sp>
        <p:nvSpPr>
          <p:cNvPr id="4" name="Slide Number Placeholder 3"/>
          <p:cNvSpPr>
            <a:spLocks noGrp="1"/>
          </p:cNvSpPr>
          <p:nvPr>
            <p:ph type="sldNum" sz="quarter" idx="5"/>
          </p:nvPr>
        </p:nvSpPr>
        <p:spPr/>
        <p:txBody>
          <a:bodyPr/>
          <a:lstStyle/>
          <a:p>
            <a:fld id="{E41BED43-F3C2-46AA-948A-13D19DFFD5D7}" type="slidenum">
              <a:rPr lang="en-US" smtClean="0"/>
              <a:t>2</a:t>
            </a:fld>
            <a:endParaRPr lang="en-US"/>
          </a:p>
        </p:txBody>
      </p:sp>
    </p:spTree>
    <p:extLst>
      <p:ext uri="{BB962C8B-B14F-4D97-AF65-F5344CB8AC3E}">
        <p14:creationId xmlns:p14="http://schemas.microsoft.com/office/powerpoint/2010/main" val="974669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 indent="0" algn="ctr">
              <a:lnSpc>
                <a:spcPct val="150000"/>
              </a:lnSpc>
              <a:buNone/>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When worldly wealth comes to an end, you see the results of the eternal investment – those welcoming you at the end of the race that were directly impacted by your investment.</a:t>
            </a:r>
          </a:p>
          <a:p>
            <a:pPr marL="45720" indent="0" algn="ctr">
              <a:lnSpc>
                <a:spcPct val="150000"/>
              </a:lnSpc>
              <a:buNone/>
            </a:pPr>
            <a:r>
              <a:rPr lang="en-US" sz="1200" kern="100" dirty="0">
                <a:latin typeface="Calibri" panose="020F0502020204030204" pitchFamily="34" charset="0"/>
                <a:ea typeface="Calibri" panose="020F0502020204030204" pitchFamily="34" charset="0"/>
                <a:cs typeface="Times New Roman" panose="02020603050405020304" pitchFamily="18" charset="0"/>
              </a:rPr>
              <a:t>“</a:t>
            </a: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I am here because your investment allowed me to hear the gospel message” or “I was able to grow like I did in Christ because your financial investment helped me to be discipled” or “I was strengthened in my faith because of you honored the Lord with your finances”, etc.</a:t>
            </a:r>
          </a:p>
          <a:p>
            <a:endParaRPr lang="en-US" dirty="0"/>
          </a:p>
        </p:txBody>
      </p:sp>
      <p:sp>
        <p:nvSpPr>
          <p:cNvPr id="4" name="Slide Number Placeholder 3"/>
          <p:cNvSpPr>
            <a:spLocks noGrp="1"/>
          </p:cNvSpPr>
          <p:nvPr>
            <p:ph type="sldNum" sz="quarter" idx="5"/>
          </p:nvPr>
        </p:nvSpPr>
        <p:spPr/>
        <p:txBody>
          <a:bodyPr/>
          <a:lstStyle/>
          <a:p>
            <a:fld id="{E41BED43-F3C2-46AA-948A-13D19DFFD5D7}" type="slidenum">
              <a:rPr lang="en-US" smtClean="0"/>
              <a:t>3</a:t>
            </a:fld>
            <a:endParaRPr lang="en-US"/>
          </a:p>
        </p:txBody>
      </p:sp>
    </p:spTree>
    <p:extLst>
      <p:ext uri="{BB962C8B-B14F-4D97-AF65-F5344CB8AC3E}">
        <p14:creationId xmlns:p14="http://schemas.microsoft.com/office/powerpoint/2010/main" val="8044509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v8) The dishonest manager is not a role model for us, but an example – using the things in our possession wisely [*MacGyver].  The godless use the things in their possession to reach their goals of self-fulfillment and self-satisfaction [*Investment managers – pension, etc.].  How much more should disciples of Christ use what the Lord has entrusted to us for Kingdom purposes?  For things eternal?</a:t>
            </a:r>
          </a:p>
          <a:p>
            <a:endParaRPr lang="en-US" b="1" dirty="0"/>
          </a:p>
        </p:txBody>
      </p:sp>
      <p:sp>
        <p:nvSpPr>
          <p:cNvPr id="4" name="Slide Number Placeholder 3"/>
          <p:cNvSpPr>
            <a:spLocks noGrp="1"/>
          </p:cNvSpPr>
          <p:nvPr>
            <p:ph type="sldNum" sz="quarter" idx="5"/>
          </p:nvPr>
        </p:nvSpPr>
        <p:spPr/>
        <p:txBody>
          <a:bodyPr/>
          <a:lstStyle/>
          <a:p>
            <a:fld id="{E41BED43-F3C2-46AA-948A-13D19DFFD5D7}" type="slidenum">
              <a:rPr lang="en-US" smtClean="0"/>
              <a:t>4</a:t>
            </a:fld>
            <a:endParaRPr lang="en-US"/>
          </a:p>
        </p:txBody>
      </p:sp>
    </p:spTree>
    <p:extLst>
      <p:ext uri="{BB962C8B-B14F-4D97-AF65-F5344CB8AC3E}">
        <p14:creationId xmlns:p14="http://schemas.microsoft.com/office/powerpoint/2010/main" val="15340549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742950" marR="0" lvl="1" indent="-285750">
              <a:lnSpc>
                <a:spcPct val="107000"/>
              </a:lnSpc>
              <a:spcBef>
                <a:spcPts val="0"/>
              </a:spcBef>
              <a:spcAft>
                <a:spcPts val="0"/>
              </a:spcAft>
              <a:buFont typeface="Courier New" panose="02070309020205020404" pitchFamily="49" charset="0"/>
              <a:buChar char="o"/>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Giving of the </a:t>
            </a:r>
            <a:r>
              <a:rPr lang="en-US" sz="1200" kern="100" dirty="0" err="1">
                <a:effectLst/>
                <a:latin typeface="Calibri" panose="020F0502020204030204" pitchFamily="34" charset="0"/>
                <a:ea typeface="Calibri" panose="020F0502020204030204" pitchFamily="34" charset="0"/>
                <a:cs typeface="Times New Roman" panose="02020603050405020304" pitchFamily="18" charset="0"/>
              </a:rPr>
              <a:t>firstfruits</a:t>
            </a: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 – the first and best – is a principle/act of worship from the beginning, and through today</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0"/>
              </a:spcAft>
              <a:buFont typeface="Wingdings" panose="05000000000000000000" pitchFamily="2" charset="2"/>
              <a:buChar char=""/>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Able (Gen 4:3-5)</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0"/>
              </a:spcAft>
              <a:buFont typeface="Wingdings" panose="05000000000000000000" pitchFamily="2" charset="2"/>
              <a:buChar char=""/>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Giving an amount defined by Abraham’s example and later established in the Law: tithe (Gen 14:17-23; Lev 27:30-32; </a:t>
            </a:r>
            <a:r>
              <a:rPr lang="en-US" sz="1200" kern="100" dirty="0" err="1">
                <a:effectLst/>
                <a:latin typeface="Calibri" panose="020F0502020204030204" pitchFamily="34" charset="0"/>
                <a:ea typeface="Calibri" panose="020F0502020204030204" pitchFamily="34" charset="0"/>
                <a:cs typeface="Times New Roman" panose="02020603050405020304" pitchFamily="18" charset="0"/>
              </a:rPr>
              <a:t>Deut</a:t>
            </a: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 14:22-29; 26:12)</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0"/>
              </a:spcAft>
              <a:buFont typeface="Wingdings" panose="05000000000000000000" pitchFamily="2" charset="2"/>
              <a:buChar char=""/>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Giving in the NT is not defined by the amount in the Law.  Often in excess of the tithe as modeled by Abraham and prescribed by the Law</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07000"/>
              </a:lnSpc>
              <a:spcBef>
                <a:spcPts val="0"/>
              </a:spcBef>
              <a:spcAft>
                <a:spcPts val="0"/>
              </a:spcAft>
              <a:buFont typeface="Symbol" panose="05050102010706020507" pitchFamily="18" charset="2"/>
              <a:buChar char=""/>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Ex. Woman with 2 copper coins (Mark 12:41-44); “No one was in need. All who owned houses or pieces of land sold them and brought the money from what was sold and laid it at the apostle’s feet.” (Acts 4:34)</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lnSpc>
                <a:spcPct val="107000"/>
              </a:lnSpc>
              <a:spcBef>
                <a:spcPts val="0"/>
              </a:spcBef>
              <a:spcAft>
                <a:spcPts val="800"/>
              </a:spcAft>
              <a:buFont typeface="Symbol" panose="05050102010706020507" pitchFamily="18" charset="2"/>
              <a:buChar char=""/>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But it’s not because we should be expected now to go over and above the Law, but because </a:t>
            </a:r>
            <a:r>
              <a:rPr lang="en-US" sz="1200" i="1" kern="100" dirty="0">
                <a:effectLst/>
                <a:latin typeface="Calibri" panose="020F0502020204030204" pitchFamily="34" charset="0"/>
                <a:ea typeface="Calibri" panose="020F0502020204030204" pitchFamily="34" charset="0"/>
                <a:cs typeface="Times New Roman" panose="02020603050405020304" pitchFamily="18" charset="0"/>
              </a:rPr>
              <a:t>we desire to</a:t>
            </a: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 give to </a:t>
            </a:r>
            <a:r>
              <a:rPr lang="en-US" sz="1200" i="1" kern="100" dirty="0">
                <a:effectLst/>
                <a:latin typeface="Calibri" panose="020F0502020204030204" pitchFamily="34" charset="0"/>
                <a:ea typeface="Calibri" panose="020F0502020204030204" pitchFamily="34" charset="0"/>
                <a:cs typeface="Times New Roman" panose="02020603050405020304" pitchFamily="18" charset="0"/>
              </a:rPr>
              <a:t>worship the Lord</a:t>
            </a: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 and be </a:t>
            </a:r>
            <a:r>
              <a:rPr lang="en-US" sz="1200" i="1" kern="100" dirty="0">
                <a:effectLst/>
                <a:latin typeface="Calibri" panose="020F0502020204030204" pitchFamily="34" charset="0"/>
                <a:ea typeface="Calibri" panose="020F0502020204030204" pitchFamily="34" charset="0"/>
                <a:cs typeface="Times New Roman" panose="02020603050405020304" pitchFamily="18" charset="0"/>
              </a:rPr>
              <a:t>part of His work</a:t>
            </a: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00" dirty="0">
                <a:effectLst/>
                <a:ea typeface="Calibri" panose="020F0502020204030204" pitchFamily="34" charset="0"/>
                <a:cs typeface="Times New Roman" panose="02020603050405020304" pitchFamily="18" charset="0"/>
              </a:rPr>
              <a:t>*I think the local congregation is the place where giving should start, but certainly not limited to there.</a:t>
            </a:r>
          </a:p>
          <a:p>
            <a:endParaRPr lang="en-US" dirty="0"/>
          </a:p>
        </p:txBody>
      </p:sp>
      <p:sp>
        <p:nvSpPr>
          <p:cNvPr id="4" name="Slide Number Placeholder 3"/>
          <p:cNvSpPr>
            <a:spLocks noGrp="1"/>
          </p:cNvSpPr>
          <p:nvPr>
            <p:ph type="sldNum" sz="quarter" idx="5"/>
          </p:nvPr>
        </p:nvSpPr>
        <p:spPr/>
        <p:txBody>
          <a:bodyPr/>
          <a:lstStyle/>
          <a:p>
            <a:fld id="{E41BED43-F3C2-46AA-948A-13D19DFFD5D7}" type="slidenum">
              <a:rPr lang="en-US" smtClean="0"/>
              <a:t>5</a:t>
            </a:fld>
            <a:endParaRPr lang="en-US"/>
          </a:p>
        </p:txBody>
      </p:sp>
    </p:spTree>
    <p:extLst>
      <p:ext uri="{BB962C8B-B14F-4D97-AF65-F5344CB8AC3E}">
        <p14:creationId xmlns:p14="http://schemas.microsoft.com/office/powerpoint/2010/main" val="21348129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br>
              <a:rPr lang="en-US" dirty="0"/>
            </a:br>
            <a:endParaRPr lang="en-US" b="0" i="0" dirty="0">
              <a:solidFill>
                <a:srgbClr val="000000"/>
              </a:solidFill>
              <a:effectLst/>
              <a:latin typeface="system-ui"/>
            </a:endParaRPr>
          </a:p>
        </p:txBody>
      </p:sp>
      <p:sp>
        <p:nvSpPr>
          <p:cNvPr id="4" name="Slide Number Placeholder 3"/>
          <p:cNvSpPr>
            <a:spLocks noGrp="1"/>
          </p:cNvSpPr>
          <p:nvPr>
            <p:ph type="sldNum" sz="quarter" idx="5"/>
          </p:nvPr>
        </p:nvSpPr>
        <p:spPr/>
        <p:txBody>
          <a:bodyPr/>
          <a:lstStyle/>
          <a:p>
            <a:fld id="{E41BED43-F3C2-46AA-948A-13D19DFFD5D7}" type="slidenum">
              <a:rPr lang="en-US" smtClean="0"/>
              <a:t>6</a:t>
            </a:fld>
            <a:endParaRPr lang="en-US"/>
          </a:p>
        </p:txBody>
      </p:sp>
    </p:spTree>
    <p:extLst>
      <p:ext uri="{BB962C8B-B14F-4D97-AF65-F5344CB8AC3E}">
        <p14:creationId xmlns:p14="http://schemas.microsoft.com/office/powerpoint/2010/main" val="5149827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system-ui"/>
              </a:rPr>
              <a:t>Ex. indulging in sinful behaviors and pleasures: paying for things that are contrary to the character of our Lord.  Or things that aid in temptation (flirting with Satan)</a:t>
            </a:r>
          </a:p>
          <a:p>
            <a:endParaRPr lang="en-US" b="0" i="0" dirty="0">
              <a:solidFill>
                <a:srgbClr val="000000"/>
              </a:solidFill>
              <a:effectLst/>
              <a:latin typeface="system-ui"/>
            </a:endParaRPr>
          </a:p>
          <a:p>
            <a:r>
              <a:rPr lang="en-US" b="0" i="0" dirty="0">
                <a:solidFill>
                  <a:srgbClr val="000000"/>
                </a:solidFill>
                <a:effectLst/>
                <a:latin typeface="system-ui"/>
              </a:rPr>
              <a:t>Ex. things not outright sinful (not overtly contrary to the character of God): subscriptions – print or digital; excess entertainment; food/drink; more and more house; vehicles</a:t>
            </a:r>
          </a:p>
          <a:p>
            <a:endParaRPr lang="en-US" b="0" i="0" dirty="0">
              <a:solidFill>
                <a:srgbClr val="000000"/>
              </a:solidFill>
              <a:effectLst/>
              <a:latin typeface="system-ui"/>
            </a:endParaRPr>
          </a:p>
          <a:p>
            <a:r>
              <a:rPr lang="en-US" b="0" i="0" dirty="0">
                <a:solidFill>
                  <a:srgbClr val="000000"/>
                </a:solidFill>
                <a:effectLst/>
                <a:latin typeface="system-ui"/>
              </a:rPr>
              <a:t>How might we better manage/invest the money and possessions that He has put in our care?</a:t>
            </a:r>
            <a:endParaRPr lang="en-US" b="1" dirty="0"/>
          </a:p>
          <a:p>
            <a:endParaRPr lang="en-US" b="1" dirty="0"/>
          </a:p>
        </p:txBody>
      </p:sp>
      <p:sp>
        <p:nvSpPr>
          <p:cNvPr id="4" name="Slide Number Placeholder 3"/>
          <p:cNvSpPr>
            <a:spLocks noGrp="1"/>
          </p:cNvSpPr>
          <p:nvPr>
            <p:ph type="sldNum" sz="quarter" idx="5"/>
          </p:nvPr>
        </p:nvSpPr>
        <p:spPr/>
        <p:txBody>
          <a:bodyPr/>
          <a:lstStyle/>
          <a:p>
            <a:fld id="{E41BED43-F3C2-46AA-948A-13D19DFFD5D7}" type="slidenum">
              <a:rPr lang="en-US" smtClean="0"/>
              <a:t>7</a:t>
            </a:fld>
            <a:endParaRPr lang="en-US"/>
          </a:p>
        </p:txBody>
      </p:sp>
    </p:spTree>
    <p:extLst>
      <p:ext uri="{BB962C8B-B14F-4D97-AF65-F5344CB8AC3E}">
        <p14:creationId xmlns:p14="http://schemas.microsoft.com/office/powerpoint/2010/main" val="6589417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*It may be that we have begun to love the things that He has put into our hand more than we love Him.  Maybe we trust more in the provision than the provider.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*Or maybe yours is a heart that isn’t surrendered to the Lordship of Christ at all.</a:t>
            </a:r>
          </a:p>
          <a:p>
            <a:endParaRPr lang="en-US" b="1" dirty="0"/>
          </a:p>
        </p:txBody>
      </p:sp>
      <p:sp>
        <p:nvSpPr>
          <p:cNvPr id="4" name="Slide Number Placeholder 3"/>
          <p:cNvSpPr>
            <a:spLocks noGrp="1"/>
          </p:cNvSpPr>
          <p:nvPr>
            <p:ph type="sldNum" sz="quarter" idx="5"/>
          </p:nvPr>
        </p:nvSpPr>
        <p:spPr/>
        <p:txBody>
          <a:bodyPr/>
          <a:lstStyle/>
          <a:p>
            <a:fld id="{E41BED43-F3C2-46AA-948A-13D19DFFD5D7}" type="slidenum">
              <a:rPr lang="en-US" smtClean="0"/>
              <a:t>8</a:t>
            </a:fld>
            <a:endParaRPr lang="en-US"/>
          </a:p>
        </p:txBody>
      </p:sp>
    </p:spTree>
    <p:extLst>
      <p:ext uri="{BB962C8B-B14F-4D97-AF65-F5344CB8AC3E}">
        <p14:creationId xmlns:p14="http://schemas.microsoft.com/office/powerpoint/2010/main" val="18255131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41BED43-F3C2-46AA-948A-13D19DFFD5D7}" type="slidenum">
              <a:rPr lang="en-US" smtClean="0"/>
              <a:t>9</a:t>
            </a:fld>
            <a:endParaRPr lang="en-US"/>
          </a:p>
        </p:txBody>
      </p:sp>
    </p:spTree>
    <p:extLst>
      <p:ext uri="{BB962C8B-B14F-4D97-AF65-F5344CB8AC3E}">
        <p14:creationId xmlns:p14="http://schemas.microsoft.com/office/powerpoint/2010/main" val="745310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fld id="{5B7A2F5C-D1FB-45A8-ABF6-D380EFF4EE06}" type="datetimeFigureOut">
              <a:rPr lang="en-US" smtClean="0"/>
              <a:t>2/25/2024</a:t>
            </a:fld>
            <a:endParaRPr lang="en-US"/>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5E8018AD-2D83-4D9C-BF39-4C5BD785E3F6}"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0112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7A2F5C-D1FB-45A8-ABF6-D380EFF4EE06}" type="datetimeFigureOut">
              <a:rPr lang="en-US" smtClean="0"/>
              <a:t>2/25/2024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8018AD-2D83-4D9C-BF39-4C5BD785E3F6}" type="slidenum">
              <a:rPr lang="en-US" smtClean="0"/>
              <a:t>‹#›</a:t>
            </a:fld>
            <a:endParaRPr lang="en-US"/>
          </a:p>
        </p:txBody>
      </p:sp>
    </p:spTree>
    <p:extLst>
      <p:ext uri="{BB962C8B-B14F-4D97-AF65-F5344CB8AC3E}">
        <p14:creationId xmlns:p14="http://schemas.microsoft.com/office/powerpoint/2010/main" val="3602592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7A2F5C-D1FB-45A8-ABF6-D380EFF4EE06}" type="datetimeFigureOut">
              <a:rPr lang="en-US" smtClean="0"/>
              <a:t>2/25/2024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8018AD-2D83-4D9C-BF39-4C5BD785E3F6}" type="slidenum">
              <a:rPr lang="en-US" smtClean="0"/>
              <a:t>‹#›</a:t>
            </a:fld>
            <a:endParaRPr lang="en-US"/>
          </a:p>
        </p:txBody>
      </p:sp>
    </p:spTree>
    <p:extLst>
      <p:ext uri="{BB962C8B-B14F-4D97-AF65-F5344CB8AC3E}">
        <p14:creationId xmlns:p14="http://schemas.microsoft.com/office/powerpoint/2010/main" val="3138254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7A2F5C-D1FB-45A8-ABF6-D380EFF4EE06}" type="datetimeFigureOut">
              <a:rPr lang="en-US" smtClean="0"/>
              <a:t>2/25/2024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8018AD-2D83-4D9C-BF39-4C5BD785E3F6}" type="slidenum">
              <a:rPr lang="en-US" smtClean="0"/>
              <a:t>‹#›</a:t>
            </a:fld>
            <a:endParaRPr lang="en-US"/>
          </a:p>
        </p:txBody>
      </p:sp>
    </p:spTree>
    <p:extLst>
      <p:ext uri="{BB962C8B-B14F-4D97-AF65-F5344CB8AC3E}">
        <p14:creationId xmlns:p14="http://schemas.microsoft.com/office/powerpoint/2010/main" val="84806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7A2F5C-D1FB-45A8-ABF6-D380EFF4EE06}" type="datetimeFigureOut">
              <a:rPr lang="en-US" smtClean="0"/>
              <a:t>2/25/2024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8018AD-2D83-4D9C-BF39-4C5BD785E3F6}"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6773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B7A2F5C-D1FB-45A8-ABF6-D380EFF4EE06}" type="datetimeFigureOut">
              <a:rPr lang="en-US" smtClean="0"/>
              <a:t>2/25/2024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8018AD-2D83-4D9C-BF39-4C5BD785E3F6}" type="slidenum">
              <a:rPr lang="en-US" smtClean="0"/>
              <a:t>‹#›</a:t>
            </a:fld>
            <a:endParaRPr lang="en-US"/>
          </a:p>
        </p:txBody>
      </p:sp>
    </p:spTree>
    <p:extLst>
      <p:ext uri="{BB962C8B-B14F-4D97-AF65-F5344CB8AC3E}">
        <p14:creationId xmlns:p14="http://schemas.microsoft.com/office/powerpoint/2010/main" val="2587237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B7A2F5C-D1FB-45A8-ABF6-D380EFF4EE06}" type="datetimeFigureOut">
              <a:rPr lang="en-US" smtClean="0"/>
              <a:t>2/25/2024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8018AD-2D83-4D9C-BF39-4C5BD785E3F6}" type="slidenum">
              <a:rPr lang="en-US" smtClean="0"/>
              <a:t>‹#›</a:t>
            </a:fld>
            <a:endParaRPr lang="en-US"/>
          </a:p>
        </p:txBody>
      </p:sp>
    </p:spTree>
    <p:extLst>
      <p:ext uri="{BB962C8B-B14F-4D97-AF65-F5344CB8AC3E}">
        <p14:creationId xmlns:p14="http://schemas.microsoft.com/office/powerpoint/2010/main" val="1327224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B7A2F5C-D1FB-45A8-ABF6-D380EFF4EE06}" type="datetimeFigureOut">
              <a:rPr lang="en-US" smtClean="0"/>
              <a:t>2/25/2024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8018AD-2D83-4D9C-BF39-4C5BD785E3F6}" type="slidenum">
              <a:rPr lang="en-US" smtClean="0"/>
              <a:t>‹#›</a:t>
            </a:fld>
            <a:endParaRPr lang="en-US"/>
          </a:p>
        </p:txBody>
      </p:sp>
    </p:spTree>
    <p:extLst>
      <p:ext uri="{BB962C8B-B14F-4D97-AF65-F5344CB8AC3E}">
        <p14:creationId xmlns:p14="http://schemas.microsoft.com/office/powerpoint/2010/main" val="644222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7A2F5C-D1FB-45A8-ABF6-D380EFF4EE06}" type="datetimeFigureOut">
              <a:rPr lang="en-US" smtClean="0"/>
              <a:t>2/25/2024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8018AD-2D83-4D9C-BF39-4C5BD785E3F6}" type="slidenum">
              <a:rPr lang="en-US" smtClean="0"/>
              <a:t>‹#›</a:t>
            </a:fld>
            <a:endParaRPr lang="en-US"/>
          </a:p>
        </p:txBody>
      </p:sp>
    </p:spTree>
    <p:extLst>
      <p:ext uri="{BB962C8B-B14F-4D97-AF65-F5344CB8AC3E}">
        <p14:creationId xmlns:p14="http://schemas.microsoft.com/office/powerpoint/2010/main" val="3778033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7A2F5C-D1FB-45A8-ABF6-D380EFF4EE06}" type="datetimeFigureOut">
              <a:rPr lang="en-US" smtClean="0"/>
              <a:t>2/25/2024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8018AD-2D83-4D9C-BF39-4C5BD785E3F6}" type="slidenum">
              <a:rPr lang="en-US" smtClean="0"/>
              <a:t>‹#›</a:t>
            </a:fld>
            <a:endParaRPr lang="en-US"/>
          </a:p>
        </p:txBody>
      </p:sp>
    </p:spTree>
    <p:extLst>
      <p:ext uri="{BB962C8B-B14F-4D97-AF65-F5344CB8AC3E}">
        <p14:creationId xmlns:p14="http://schemas.microsoft.com/office/powerpoint/2010/main" val="9646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7A2F5C-D1FB-45A8-ABF6-D380EFF4EE06}" type="datetimeFigureOut">
              <a:rPr lang="en-US" smtClean="0"/>
              <a:t>2/25/2024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8018AD-2D83-4D9C-BF39-4C5BD785E3F6}" type="slidenum">
              <a:rPr lang="en-US" smtClean="0"/>
              <a:t>‹#›</a:t>
            </a:fld>
            <a:endParaRPr lang="en-US"/>
          </a:p>
        </p:txBody>
      </p:sp>
    </p:spTree>
    <p:extLst>
      <p:ext uri="{BB962C8B-B14F-4D97-AF65-F5344CB8AC3E}">
        <p14:creationId xmlns:p14="http://schemas.microsoft.com/office/powerpoint/2010/main" val="1960924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tx1"/>
                </a:solidFill>
              </a:defRPr>
            </a:lvl1pPr>
          </a:lstStyle>
          <a:p>
            <a:fld id="{5B7A2F5C-D1FB-45A8-ABF6-D380EFF4EE06}" type="datetimeFigureOut">
              <a:rPr lang="en-US" smtClean="0"/>
              <a:t>2/25/2024</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tx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tx1"/>
                </a:solidFill>
              </a:defRPr>
            </a:lvl1pPr>
          </a:lstStyle>
          <a:p>
            <a:fld id="{5E8018AD-2D83-4D9C-BF39-4C5BD785E3F6}" type="slidenum">
              <a:rPr lang="en-US" smtClean="0"/>
              <a:t>‹#›</a:t>
            </a:fld>
            <a:endParaRPr lang="en-US"/>
          </a:p>
        </p:txBody>
      </p:sp>
    </p:spTree>
    <p:extLst>
      <p:ext uri="{BB962C8B-B14F-4D97-AF65-F5344CB8AC3E}">
        <p14:creationId xmlns:p14="http://schemas.microsoft.com/office/powerpoint/2010/main" val="52057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tx1"/>
        </a:buClr>
        <a:buSzPct val="80000"/>
        <a:buFont typeface="Corbel" pitchFamily="34" charset="0"/>
        <a:buChar char="•"/>
        <a:defRPr sz="2200" kern="1200">
          <a:solidFill>
            <a:schemeClr val="tx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2000" kern="1200">
          <a:solidFill>
            <a:schemeClr val="tx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800" kern="1200">
          <a:solidFill>
            <a:schemeClr val="tx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40917-4119-426A-8B0A-B9703BA3B066}"/>
              </a:ext>
            </a:extLst>
          </p:cNvPr>
          <p:cNvSpPr>
            <a:spLocks noGrp="1"/>
          </p:cNvSpPr>
          <p:nvPr>
            <p:ph type="ctrTitle"/>
          </p:nvPr>
        </p:nvSpPr>
        <p:spPr>
          <a:xfrm>
            <a:off x="2006600" y="546101"/>
            <a:ext cx="8178800" cy="3367024"/>
          </a:xfrm>
        </p:spPr>
        <p:txBody>
          <a:bodyPr anchor="ctr">
            <a:normAutofit fontScale="90000"/>
          </a:bodyPr>
          <a:lstStyle/>
          <a:p>
            <a:pPr>
              <a:lnSpc>
                <a:spcPct val="100000"/>
              </a:lnSpc>
            </a:pPr>
            <a:r>
              <a:rPr lang="en-US" sz="6600" dirty="0"/>
              <a:t>Thy Kingdom Come:</a:t>
            </a:r>
            <a:br>
              <a:rPr lang="en-US" sz="6600" dirty="0"/>
            </a:br>
            <a:r>
              <a:rPr lang="en-US" sz="6600" dirty="0"/>
              <a:t>The Master’s Money</a:t>
            </a:r>
          </a:p>
        </p:txBody>
      </p:sp>
      <p:sp>
        <p:nvSpPr>
          <p:cNvPr id="3" name="Subtitle 2">
            <a:extLst>
              <a:ext uri="{FF2B5EF4-FFF2-40B4-BE49-F238E27FC236}">
                <a16:creationId xmlns:a16="http://schemas.microsoft.com/office/drawing/2014/main" id="{154C26BA-25B2-434F-B2B8-D6DC7B5C6296}"/>
              </a:ext>
            </a:extLst>
          </p:cNvPr>
          <p:cNvSpPr>
            <a:spLocks noGrp="1"/>
          </p:cNvSpPr>
          <p:nvPr>
            <p:ph type="subTitle" idx="1"/>
          </p:nvPr>
        </p:nvSpPr>
        <p:spPr>
          <a:xfrm>
            <a:off x="1712070" y="4137858"/>
            <a:ext cx="8767860" cy="1388165"/>
          </a:xfrm>
        </p:spPr>
        <p:txBody>
          <a:bodyPr>
            <a:normAutofit/>
          </a:bodyPr>
          <a:lstStyle/>
          <a:p>
            <a:r>
              <a:rPr lang="en-US" sz="4000" dirty="0"/>
              <a:t>Luke 16:1-13</a:t>
            </a:r>
          </a:p>
        </p:txBody>
      </p:sp>
    </p:spTree>
    <p:extLst>
      <p:ext uri="{BB962C8B-B14F-4D97-AF65-F5344CB8AC3E}">
        <p14:creationId xmlns:p14="http://schemas.microsoft.com/office/powerpoint/2010/main" val="4153161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1D95A-1045-4310-B23C-FFD3CFEAF5C0}"/>
              </a:ext>
            </a:extLst>
          </p:cNvPr>
          <p:cNvSpPr>
            <a:spLocks noGrp="1"/>
          </p:cNvSpPr>
          <p:nvPr>
            <p:ph type="title"/>
          </p:nvPr>
        </p:nvSpPr>
        <p:spPr>
          <a:xfrm>
            <a:off x="856526" y="609600"/>
            <a:ext cx="10161993" cy="1356360"/>
          </a:xfrm>
        </p:spPr>
        <p:txBody>
          <a:bodyPr/>
          <a:lstStyle/>
          <a:p>
            <a:r>
              <a:rPr lang="en-US" dirty="0"/>
              <a:t>Foundational truths</a:t>
            </a:r>
          </a:p>
        </p:txBody>
      </p:sp>
      <p:sp>
        <p:nvSpPr>
          <p:cNvPr id="3" name="Content Placeholder 2">
            <a:extLst>
              <a:ext uri="{FF2B5EF4-FFF2-40B4-BE49-F238E27FC236}">
                <a16:creationId xmlns:a16="http://schemas.microsoft.com/office/drawing/2014/main" id="{C32EAD44-08C0-4903-92C9-52594566903D}"/>
              </a:ext>
            </a:extLst>
          </p:cNvPr>
          <p:cNvSpPr>
            <a:spLocks noGrp="1"/>
          </p:cNvSpPr>
          <p:nvPr>
            <p:ph idx="1"/>
          </p:nvPr>
        </p:nvSpPr>
        <p:spPr>
          <a:xfrm>
            <a:off x="464024" y="2184400"/>
            <a:ext cx="11286698" cy="4281714"/>
          </a:xfrm>
        </p:spPr>
        <p:txBody>
          <a:bodyPr anchor="t">
            <a:normAutofit/>
          </a:bodyPr>
          <a:lstStyle/>
          <a:p>
            <a:pPr>
              <a:lnSpc>
                <a:spcPct val="150000"/>
              </a:lnSpc>
            </a:pPr>
            <a:r>
              <a:rPr lang="en-US" sz="3200" kern="100" dirty="0">
                <a:effectLst/>
                <a:ea typeface="Calibri" panose="020F0502020204030204" pitchFamily="34" charset="0"/>
                <a:cs typeface="Times New Roman" panose="02020603050405020304" pitchFamily="18" charset="0"/>
              </a:rPr>
              <a:t>What we have is not ours</a:t>
            </a:r>
          </a:p>
          <a:p>
            <a:pPr marL="742950" marR="0" lvl="1" indent="-285750">
              <a:lnSpc>
                <a:spcPct val="107000"/>
              </a:lnSpc>
              <a:spcBef>
                <a:spcPts val="0"/>
              </a:spcBef>
              <a:spcAft>
                <a:spcPts val="0"/>
              </a:spcAft>
              <a:buFont typeface="Courier New" panose="02070309020205020404" pitchFamily="49" charset="0"/>
              <a:buChar char="o"/>
            </a:pPr>
            <a:r>
              <a:rPr lang="en-US" sz="2400" kern="100" dirty="0">
                <a:effectLst/>
                <a:ea typeface="Calibri" panose="020F0502020204030204" pitchFamily="34" charset="0"/>
                <a:cs typeface="Times New Roman" panose="02020603050405020304" pitchFamily="18" charset="0"/>
              </a:rPr>
              <a:t>The Lord even gives us the strength and we have to do work to obtain wealth (</a:t>
            </a:r>
            <a:r>
              <a:rPr lang="en-US" sz="2400" kern="100" dirty="0" err="1">
                <a:effectLst/>
                <a:ea typeface="Calibri" panose="020F0502020204030204" pitchFamily="34" charset="0"/>
                <a:cs typeface="Times New Roman" panose="02020603050405020304" pitchFamily="18" charset="0"/>
              </a:rPr>
              <a:t>Deut</a:t>
            </a:r>
            <a:r>
              <a:rPr lang="en-US" sz="2400" kern="100" dirty="0">
                <a:effectLst/>
                <a:ea typeface="Calibri" panose="020F0502020204030204" pitchFamily="34" charset="0"/>
                <a:cs typeface="Times New Roman" panose="02020603050405020304" pitchFamily="18" charset="0"/>
              </a:rPr>
              <a:t> 8:18)</a:t>
            </a:r>
          </a:p>
          <a:p>
            <a:pPr marL="742950" marR="0" lvl="1" indent="-285750">
              <a:lnSpc>
                <a:spcPct val="107000"/>
              </a:lnSpc>
              <a:spcBef>
                <a:spcPts val="0"/>
              </a:spcBef>
              <a:spcAft>
                <a:spcPts val="800"/>
              </a:spcAft>
              <a:buFont typeface="Courier New" panose="02070309020205020404" pitchFamily="49" charset="0"/>
              <a:buChar char="o"/>
            </a:pPr>
            <a:r>
              <a:rPr lang="en-US" sz="2400" kern="100" dirty="0">
                <a:effectLst/>
                <a:ea typeface="Calibri" panose="020F0502020204030204" pitchFamily="34" charset="0"/>
                <a:cs typeface="Times New Roman" panose="02020603050405020304" pitchFamily="18" charset="0"/>
              </a:rPr>
              <a:t>God is the provider, we are the receivers.  He is faithful!</a:t>
            </a:r>
          </a:p>
          <a:p>
            <a:pPr>
              <a:lnSpc>
                <a:spcPct val="150000"/>
              </a:lnSpc>
            </a:pPr>
            <a:r>
              <a:rPr lang="en-US" sz="3200" kern="100" dirty="0">
                <a:effectLst/>
                <a:ea typeface="Calibri" panose="020F0502020204030204" pitchFamily="34" charset="0"/>
                <a:cs typeface="Times New Roman" panose="02020603050405020304" pitchFamily="18" charset="0"/>
              </a:rPr>
              <a:t>We are managers of it, not owners</a:t>
            </a:r>
          </a:p>
          <a:p>
            <a:pPr lvl="1">
              <a:lnSpc>
                <a:spcPct val="150000"/>
              </a:lnSpc>
            </a:pPr>
            <a:endParaRPr lang="en-US" sz="2600" dirty="0"/>
          </a:p>
        </p:txBody>
      </p:sp>
    </p:spTree>
    <p:extLst>
      <p:ext uri="{BB962C8B-B14F-4D97-AF65-F5344CB8AC3E}">
        <p14:creationId xmlns:p14="http://schemas.microsoft.com/office/powerpoint/2010/main" val="604392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EAC6D-8095-448E-8E13-95445D9731F1}"/>
              </a:ext>
            </a:extLst>
          </p:cNvPr>
          <p:cNvSpPr>
            <a:spLocks noGrp="1"/>
          </p:cNvSpPr>
          <p:nvPr>
            <p:ph type="title"/>
          </p:nvPr>
        </p:nvSpPr>
        <p:spPr>
          <a:xfrm>
            <a:off x="891821" y="609600"/>
            <a:ext cx="10295467" cy="1356360"/>
          </a:xfrm>
        </p:spPr>
        <p:txBody>
          <a:bodyPr>
            <a:normAutofit/>
          </a:bodyPr>
          <a:lstStyle/>
          <a:p>
            <a:r>
              <a:rPr lang="en-US" kern="100" dirty="0">
                <a:effectLst/>
                <a:latin typeface="Calibri" panose="020F0502020204030204" pitchFamily="34" charset="0"/>
                <a:ea typeface="Calibri" panose="020F0502020204030204" pitchFamily="34" charset="0"/>
                <a:cs typeface="Times New Roman" panose="02020603050405020304" pitchFamily="18" charset="0"/>
              </a:rPr>
              <a:t>Instruction for us in the text:</a:t>
            </a:r>
            <a:endParaRPr lang="en-US" dirty="0"/>
          </a:p>
        </p:txBody>
      </p:sp>
      <p:sp>
        <p:nvSpPr>
          <p:cNvPr id="3" name="Content Placeholder 2">
            <a:extLst>
              <a:ext uri="{FF2B5EF4-FFF2-40B4-BE49-F238E27FC236}">
                <a16:creationId xmlns:a16="http://schemas.microsoft.com/office/drawing/2014/main" id="{A98EFBEA-B283-4F21-8328-19F8405D1B06}"/>
              </a:ext>
            </a:extLst>
          </p:cNvPr>
          <p:cNvSpPr>
            <a:spLocks noGrp="1"/>
          </p:cNvSpPr>
          <p:nvPr>
            <p:ph idx="1"/>
          </p:nvPr>
        </p:nvSpPr>
        <p:spPr>
          <a:xfrm>
            <a:off x="609600" y="1965960"/>
            <a:ext cx="10972800" cy="4282440"/>
          </a:xfrm>
        </p:spPr>
        <p:txBody>
          <a:bodyPr>
            <a:normAutofit fontScale="92500"/>
          </a:bodyPr>
          <a:lstStyle/>
          <a:p>
            <a:pPr>
              <a:lnSpc>
                <a:spcPct val="150000"/>
              </a:lnSpc>
            </a:pPr>
            <a:r>
              <a:rPr lang="en-US" sz="3200" kern="100" dirty="0">
                <a:effectLst/>
                <a:ea typeface="Calibri" panose="020F0502020204030204" pitchFamily="34" charset="0"/>
                <a:cs typeface="Times New Roman" panose="02020603050405020304" pitchFamily="18" charset="0"/>
              </a:rPr>
              <a:t>Use unrighteous wealth/worldly wealth for eternal purposes (v9)</a:t>
            </a:r>
          </a:p>
          <a:p>
            <a:pPr marL="571500" lvl="1" indent="-342900">
              <a:lnSpc>
                <a:spcPct val="107000"/>
              </a:lnSpc>
              <a:spcBef>
                <a:spcPts val="0"/>
              </a:spcBef>
              <a:spcAft>
                <a:spcPts val="0"/>
              </a:spcAft>
              <a:buFont typeface="Symbol" panose="05050102010706020507" pitchFamily="18" charset="2"/>
              <a:buChar char=""/>
            </a:pP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571500" lvl="1" indent="-342900">
              <a:lnSpc>
                <a:spcPct val="107000"/>
              </a:lnSpc>
              <a:spcBef>
                <a:spcPts val="0"/>
              </a:spcBef>
              <a:spcAft>
                <a:spcPts val="0"/>
              </a:spcAft>
              <a:buFont typeface="Symbol" panose="05050102010706020507" pitchFamily="18" charset="2"/>
              <a:buChar char=""/>
            </a:pPr>
            <a:r>
              <a:rPr lang="en-US" sz="3200" kern="100" dirty="0">
                <a:effectLst/>
                <a:ea typeface="Calibri" panose="020F0502020204030204" pitchFamily="34" charset="0"/>
                <a:cs typeface="Times New Roman" panose="02020603050405020304" pitchFamily="18" charset="0"/>
              </a:rPr>
              <a:t>Unrighteous wealth = Money.  Worldly wealth.  All of this is temporary…but useful</a:t>
            </a:r>
          </a:p>
          <a:p>
            <a:pPr marL="571500" lvl="1" indent="-342900">
              <a:lnSpc>
                <a:spcPct val="107000"/>
              </a:lnSpc>
              <a:spcBef>
                <a:spcPts val="0"/>
              </a:spcBef>
              <a:spcAft>
                <a:spcPts val="0"/>
              </a:spcAft>
              <a:buFont typeface="Symbol" panose="05050102010706020507" pitchFamily="18" charset="2"/>
              <a:buChar char=""/>
            </a:pPr>
            <a:endParaRPr lang="en-US" sz="3200" kern="100" dirty="0">
              <a:effectLst/>
              <a:ea typeface="Calibri" panose="020F0502020204030204" pitchFamily="34" charset="0"/>
              <a:cs typeface="Times New Roman" panose="02020603050405020304" pitchFamily="18" charset="0"/>
            </a:endParaRPr>
          </a:p>
          <a:p>
            <a:pPr marL="571500" lvl="1" indent="-342900">
              <a:lnSpc>
                <a:spcPct val="107000"/>
              </a:lnSpc>
              <a:spcBef>
                <a:spcPts val="0"/>
              </a:spcBef>
              <a:spcAft>
                <a:spcPts val="800"/>
              </a:spcAft>
              <a:buFont typeface="Symbol" panose="05050102010706020507" pitchFamily="18" charset="2"/>
              <a:buChar char=""/>
            </a:pPr>
            <a:r>
              <a:rPr lang="en-US" sz="3200" kern="100" dirty="0">
                <a:effectLst/>
                <a:ea typeface="Calibri" panose="020F0502020204030204" pitchFamily="34" charset="0"/>
                <a:cs typeface="Times New Roman" panose="02020603050405020304" pitchFamily="18" charset="0"/>
              </a:rPr>
              <a:t>Things eternal = things that are not temporary, not fleeting…the impact of the gospel message on people</a:t>
            </a:r>
          </a:p>
          <a:p>
            <a:pPr>
              <a:lnSpc>
                <a:spcPct val="150000"/>
              </a:lnSpc>
            </a:pPr>
            <a:endParaRPr lang="en-US" sz="2800" dirty="0"/>
          </a:p>
        </p:txBody>
      </p:sp>
    </p:spTree>
    <p:extLst>
      <p:ext uri="{BB962C8B-B14F-4D97-AF65-F5344CB8AC3E}">
        <p14:creationId xmlns:p14="http://schemas.microsoft.com/office/powerpoint/2010/main" val="3488873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1D95A-1045-4310-B23C-FFD3CFEAF5C0}"/>
              </a:ext>
            </a:extLst>
          </p:cNvPr>
          <p:cNvSpPr>
            <a:spLocks noGrp="1"/>
          </p:cNvSpPr>
          <p:nvPr>
            <p:ph type="title"/>
          </p:nvPr>
        </p:nvSpPr>
        <p:spPr>
          <a:xfrm>
            <a:off x="856526" y="609600"/>
            <a:ext cx="10161993" cy="231648"/>
          </a:xfrm>
        </p:spPr>
        <p:txBody>
          <a:bodyPr>
            <a:normAutofit/>
          </a:bodyPr>
          <a:lstStyle/>
          <a:p>
            <a:endParaRPr lang="en-US" sz="900" dirty="0"/>
          </a:p>
        </p:txBody>
      </p:sp>
      <p:sp>
        <p:nvSpPr>
          <p:cNvPr id="3" name="Content Placeholder 2">
            <a:extLst>
              <a:ext uri="{FF2B5EF4-FFF2-40B4-BE49-F238E27FC236}">
                <a16:creationId xmlns:a16="http://schemas.microsoft.com/office/drawing/2014/main" id="{C32EAD44-08C0-4903-92C9-52594566903D}"/>
              </a:ext>
            </a:extLst>
          </p:cNvPr>
          <p:cNvSpPr>
            <a:spLocks noGrp="1"/>
          </p:cNvSpPr>
          <p:nvPr>
            <p:ph idx="1"/>
          </p:nvPr>
        </p:nvSpPr>
        <p:spPr>
          <a:xfrm>
            <a:off x="658368" y="841248"/>
            <a:ext cx="10677106" cy="5407152"/>
          </a:xfrm>
        </p:spPr>
        <p:txBody>
          <a:bodyPr anchor="t">
            <a:normAutofit/>
          </a:bodyPr>
          <a:lstStyle/>
          <a:p>
            <a:pPr marL="45720" indent="0" algn="ctr">
              <a:lnSpc>
                <a:spcPct val="150000"/>
              </a:lnSpc>
              <a:buNone/>
            </a:pPr>
            <a:r>
              <a:rPr lang="en-US" sz="3600" kern="100" dirty="0">
                <a:effectLst/>
                <a:ea typeface="Calibri" panose="020F0502020204030204" pitchFamily="34" charset="0"/>
                <a:cs typeface="Times New Roman" panose="02020603050405020304" pitchFamily="18" charset="0"/>
              </a:rPr>
              <a:t>The godless use the things in their possession to reach their goals of self-fulfillment and self-satisfaction.  </a:t>
            </a:r>
          </a:p>
          <a:p>
            <a:pPr marL="45720" indent="0" algn="ctr">
              <a:lnSpc>
                <a:spcPct val="150000"/>
              </a:lnSpc>
              <a:buNone/>
            </a:pPr>
            <a:r>
              <a:rPr lang="en-US" sz="3600" kern="100" dirty="0">
                <a:effectLst/>
                <a:ea typeface="Calibri" panose="020F0502020204030204" pitchFamily="34" charset="0"/>
                <a:cs typeface="Times New Roman" panose="02020603050405020304" pitchFamily="18" charset="0"/>
              </a:rPr>
              <a:t>How much more should disciples of Christ use what the Lord has entrusted to us for Kingdom purposes?  </a:t>
            </a:r>
          </a:p>
          <a:p>
            <a:pPr marL="45720" indent="0" algn="ctr">
              <a:lnSpc>
                <a:spcPct val="150000"/>
              </a:lnSpc>
              <a:buNone/>
            </a:pPr>
            <a:r>
              <a:rPr lang="en-US" sz="3600" kern="100" dirty="0">
                <a:effectLst/>
                <a:ea typeface="Calibri" panose="020F0502020204030204" pitchFamily="34" charset="0"/>
                <a:cs typeface="Times New Roman" panose="02020603050405020304" pitchFamily="18" charset="0"/>
              </a:rPr>
              <a:t>For things eternal?</a:t>
            </a:r>
            <a:endParaRPr lang="en-US" sz="3600" dirty="0"/>
          </a:p>
        </p:txBody>
      </p:sp>
    </p:spTree>
    <p:extLst>
      <p:ext uri="{BB962C8B-B14F-4D97-AF65-F5344CB8AC3E}">
        <p14:creationId xmlns:p14="http://schemas.microsoft.com/office/powerpoint/2010/main" val="3713595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EAC6D-8095-448E-8E13-95445D9731F1}"/>
              </a:ext>
            </a:extLst>
          </p:cNvPr>
          <p:cNvSpPr>
            <a:spLocks noGrp="1"/>
          </p:cNvSpPr>
          <p:nvPr>
            <p:ph type="title"/>
          </p:nvPr>
        </p:nvSpPr>
        <p:spPr>
          <a:xfrm>
            <a:off x="891821" y="609600"/>
            <a:ext cx="10295467" cy="971006"/>
          </a:xfrm>
        </p:spPr>
        <p:txBody>
          <a:bodyPr/>
          <a:lstStyle/>
          <a:p>
            <a:r>
              <a:rPr lang="en-US" dirty="0"/>
              <a:t>Giving</a:t>
            </a:r>
          </a:p>
        </p:txBody>
      </p:sp>
      <p:sp>
        <p:nvSpPr>
          <p:cNvPr id="3" name="Content Placeholder 2">
            <a:extLst>
              <a:ext uri="{FF2B5EF4-FFF2-40B4-BE49-F238E27FC236}">
                <a16:creationId xmlns:a16="http://schemas.microsoft.com/office/drawing/2014/main" id="{A98EFBEA-B283-4F21-8328-19F8405D1B06}"/>
              </a:ext>
            </a:extLst>
          </p:cNvPr>
          <p:cNvSpPr>
            <a:spLocks noGrp="1"/>
          </p:cNvSpPr>
          <p:nvPr>
            <p:ph idx="1"/>
          </p:nvPr>
        </p:nvSpPr>
        <p:spPr>
          <a:xfrm>
            <a:off x="587829" y="1580607"/>
            <a:ext cx="11064239" cy="4872444"/>
          </a:xfrm>
        </p:spPr>
        <p:txBody>
          <a:bodyPr>
            <a:normAutofit lnSpcReduction="10000"/>
          </a:bodyPr>
          <a:lstStyle/>
          <a:p>
            <a:pPr marL="0" indent="0">
              <a:lnSpc>
                <a:spcPct val="150000"/>
              </a:lnSpc>
              <a:spcBef>
                <a:spcPts val="0"/>
              </a:spcBef>
              <a:spcAft>
                <a:spcPts val="800"/>
              </a:spcAft>
              <a:buNone/>
            </a:pPr>
            <a:r>
              <a:rPr lang="en-US" sz="2800" dirty="0"/>
              <a:t>A principle/expectation/act of worship from the beginning.</a:t>
            </a:r>
          </a:p>
          <a:p>
            <a:pPr marL="342900" indent="-342900">
              <a:lnSpc>
                <a:spcPct val="150000"/>
              </a:lnSpc>
              <a:spcBef>
                <a:spcPts val="0"/>
              </a:spcBef>
              <a:spcAft>
                <a:spcPts val="800"/>
              </a:spcAft>
            </a:pPr>
            <a:r>
              <a:rPr lang="en-US" sz="2800" b="1" kern="100" dirty="0">
                <a:effectLst/>
                <a:ea typeface="Calibri" panose="020F0502020204030204" pitchFamily="34" charset="0"/>
                <a:cs typeface="Times New Roman" panose="02020603050405020304" pitchFamily="18" charset="0"/>
              </a:rPr>
              <a:t>2 Corinthians 9:6-8</a:t>
            </a:r>
          </a:p>
          <a:p>
            <a:pPr marL="342900" indent="-342900">
              <a:lnSpc>
                <a:spcPct val="150000"/>
              </a:lnSpc>
              <a:spcBef>
                <a:spcPts val="0"/>
              </a:spcBef>
              <a:spcAft>
                <a:spcPts val="800"/>
              </a:spcAft>
            </a:pPr>
            <a:r>
              <a:rPr lang="en-US" sz="2800" kern="100" dirty="0">
                <a:effectLst/>
                <a:ea typeface="Calibri" panose="020F0502020204030204" pitchFamily="34" charset="0"/>
                <a:cs typeface="Times New Roman" panose="02020603050405020304" pitchFamily="18" charset="0"/>
              </a:rPr>
              <a:t>OT example of this: Exodus 35:29; 36:1-7</a:t>
            </a:r>
          </a:p>
          <a:p>
            <a:pPr marL="342900" indent="-342900">
              <a:lnSpc>
                <a:spcPct val="150000"/>
              </a:lnSpc>
              <a:spcBef>
                <a:spcPts val="0"/>
              </a:spcBef>
              <a:spcAft>
                <a:spcPts val="800"/>
              </a:spcAft>
            </a:pPr>
            <a:r>
              <a:rPr lang="en-US" sz="2800" kern="100" dirty="0">
                <a:ea typeface="Calibri" panose="020F0502020204030204" pitchFamily="34" charset="0"/>
                <a:cs typeface="Times New Roman" panose="02020603050405020304" pitchFamily="18" charset="0"/>
              </a:rPr>
              <a:t>H</a:t>
            </a:r>
            <a:r>
              <a:rPr lang="en-US" sz="2800" kern="100" dirty="0">
                <a:effectLst/>
                <a:ea typeface="Calibri" panose="020F0502020204030204" pitchFamily="34" charset="0"/>
                <a:cs typeface="Times New Roman" panose="02020603050405020304" pitchFamily="18" charset="0"/>
              </a:rPr>
              <a:t>e puts it in our hands for our provision and for us to distribute in His name.</a:t>
            </a:r>
          </a:p>
          <a:p>
            <a:pPr marL="342900" indent="-342900">
              <a:lnSpc>
                <a:spcPct val="150000"/>
              </a:lnSpc>
              <a:spcBef>
                <a:spcPts val="0"/>
              </a:spcBef>
              <a:spcAft>
                <a:spcPts val="800"/>
              </a:spcAft>
            </a:pPr>
            <a:r>
              <a:rPr lang="en-US" sz="2800" kern="100" dirty="0">
                <a:effectLst/>
                <a:ea typeface="Calibri" panose="020F0502020204030204" pitchFamily="34" charset="0"/>
                <a:cs typeface="Times New Roman" panose="02020603050405020304" pitchFamily="18" charset="0"/>
              </a:rPr>
              <a:t>He owns the cattle on a thousand hills…and he’s put some of those in our pasture (literally or figuratively) to use as needed for His glory</a:t>
            </a:r>
          </a:p>
          <a:p>
            <a:pPr marL="0" indent="0">
              <a:lnSpc>
                <a:spcPct val="150000"/>
              </a:lnSpc>
              <a:spcBef>
                <a:spcPts val="0"/>
              </a:spcBef>
              <a:spcAft>
                <a:spcPts val="800"/>
              </a:spcAft>
              <a:buNone/>
            </a:pPr>
            <a:endParaRPr lang="en-US" sz="2800" dirty="0"/>
          </a:p>
        </p:txBody>
      </p:sp>
    </p:spTree>
    <p:extLst>
      <p:ext uri="{BB962C8B-B14F-4D97-AF65-F5344CB8AC3E}">
        <p14:creationId xmlns:p14="http://schemas.microsoft.com/office/powerpoint/2010/main" val="1175979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1D95A-1045-4310-B23C-FFD3CFEAF5C0}"/>
              </a:ext>
            </a:extLst>
          </p:cNvPr>
          <p:cNvSpPr>
            <a:spLocks noGrp="1"/>
          </p:cNvSpPr>
          <p:nvPr>
            <p:ph type="title"/>
          </p:nvPr>
        </p:nvSpPr>
        <p:spPr>
          <a:xfrm>
            <a:off x="856526" y="609600"/>
            <a:ext cx="10161993" cy="1356360"/>
          </a:xfrm>
        </p:spPr>
        <p:txBody>
          <a:bodyPr/>
          <a:lstStyle/>
          <a:p>
            <a:r>
              <a:rPr lang="en-US" dirty="0"/>
              <a:t>What about the rest?</a:t>
            </a:r>
          </a:p>
        </p:txBody>
      </p:sp>
      <p:sp>
        <p:nvSpPr>
          <p:cNvPr id="3" name="Content Placeholder 2">
            <a:extLst>
              <a:ext uri="{FF2B5EF4-FFF2-40B4-BE49-F238E27FC236}">
                <a16:creationId xmlns:a16="http://schemas.microsoft.com/office/drawing/2014/main" id="{C32EAD44-08C0-4903-92C9-52594566903D}"/>
              </a:ext>
            </a:extLst>
          </p:cNvPr>
          <p:cNvSpPr>
            <a:spLocks noGrp="1"/>
          </p:cNvSpPr>
          <p:nvPr>
            <p:ph idx="1"/>
          </p:nvPr>
        </p:nvSpPr>
        <p:spPr>
          <a:xfrm>
            <a:off x="457200" y="2072640"/>
            <a:ext cx="11173968" cy="4316584"/>
          </a:xfrm>
        </p:spPr>
        <p:txBody>
          <a:bodyPr anchor="t">
            <a:normAutofit/>
          </a:bodyPr>
          <a:lstStyle/>
          <a:p>
            <a:pPr marL="274320" lvl="1" indent="0" algn="ctr">
              <a:lnSpc>
                <a:spcPct val="100000"/>
              </a:lnSpc>
              <a:buNone/>
            </a:pPr>
            <a:r>
              <a:rPr lang="en-US" sz="2800" b="1" kern="100" dirty="0">
                <a:effectLst/>
                <a:ea typeface="Calibri" panose="020F0502020204030204" pitchFamily="34" charset="0"/>
                <a:cs typeface="Times New Roman" panose="02020603050405020304" pitchFamily="18" charset="0"/>
              </a:rPr>
              <a:t>All</a:t>
            </a:r>
            <a:r>
              <a:rPr lang="en-US" sz="2800" kern="100" dirty="0">
                <a:effectLst/>
                <a:ea typeface="Calibri" panose="020F0502020204030204" pitchFamily="34" charset="0"/>
                <a:cs typeface="Times New Roman" panose="02020603050405020304" pitchFamily="18" charset="0"/>
              </a:rPr>
              <a:t> that we have is His for us to manage for His glory, not just what we put in the plate or give to other ministry opportunities.</a:t>
            </a:r>
          </a:p>
          <a:p>
            <a:pPr lvl="1">
              <a:lnSpc>
                <a:spcPct val="100000"/>
              </a:lnSpc>
            </a:pPr>
            <a:endParaRPr lang="en-US" sz="2600" dirty="0"/>
          </a:p>
          <a:p>
            <a:pPr lvl="1">
              <a:lnSpc>
                <a:spcPct val="100000"/>
              </a:lnSpc>
            </a:pPr>
            <a:r>
              <a:rPr lang="en-US" sz="2600" dirty="0"/>
              <a:t>Use and enjoy what He’s provided (1 Tim 6:17)</a:t>
            </a:r>
          </a:p>
          <a:p>
            <a:pPr marL="274320" lvl="1" indent="0" algn="ctr">
              <a:lnSpc>
                <a:spcPct val="100000"/>
              </a:lnSpc>
              <a:buNone/>
            </a:pPr>
            <a:endParaRPr lang="en-US" sz="2600" dirty="0"/>
          </a:p>
          <a:p>
            <a:pPr marL="274320" lvl="1" indent="0" algn="ctr">
              <a:lnSpc>
                <a:spcPct val="100000"/>
              </a:lnSpc>
              <a:buNone/>
            </a:pPr>
            <a:r>
              <a:rPr lang="en-US" sz="2600" dirty="0"/>
              <a:t>“As for the rich in this present age, charge them not to be haughty, nor to set their hopes on the uncertainty of riches, but on God, who richly provides us with everything to enjoy.”</a:t>
            </a:r>
          </a:p>
          <a:p>
            <a:pPr lvl="1">
              <a:lnSpc>
                <a:spcPct val="100000"/>
              </a:lnSpc>
            </a:pPr>
            <a:endParaRPr lang="en-US" sz="2600" dirty="0"/>
          </a:p>
        </p:txBody>
      </p:sp>
    </p:spTree>
    <p:extLst>
      <p:ext uri="{BB962C8B-B14F-4D97-AF65-F5344CB8AC3E}">
        <p14:creationId xmlns:p14="http://schemas.microsoft.com/office/powerpoint/2010/main" val="40677354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1D95A-1045-4310-B23C-FFD3CFEAF5C0}"/>
              </a:ext>
            </a:extLst>
          </p:cNvPr>
          <p:cNvSpPr>
            <a:spLocks noGrp="1"/>
          </p:cNvSpPr>
          <p:nvPr>
            <p:ph type="title"/>
          </p:nvPr>
        </p:nvSpPr>
        <p:spPr>
          <a:xfrm>
            <a:off x="856526" y="609600"/>
            <a:ext cx="10161993" cy="231648"/>
          </a:xfrm>
        </p:spPr>
        <p:txBody>
          <a:bodyPr>
            <a:normAutofit/>
          </a:bodyPr>
          <a:lstStyle/>
          <a:p>
            <a:endParaRPr lang="en-US" sz="900" dirty="0"/>
          </a:p>
        </p:txBody>
      </p:sp>
      <p:sp>
        <p:nvSpPr>
          <p:cNvPr id="3" name="Content Placeholder 2">
            <a:extLst>
              <a:ext uri="{FF2B5EF4-FFF2-40B4-BE49-F238E27FC236}">
                <a16:creationId xmlns:a16="http://schemas.microsoft.com/office/drawing/2014/main" id="{C32EAD44-08C0-4903-92C9-52594566903D}"/>
              </a:ext>
            </a:extLst>
          </p:cNvPr>
          <p:cNvSpPr>
            <a:spLocks noGrp="1"/>
          </p:cNvSpPr>
          <p:nvPr>
            <p:ph idx="1"/>
          </p:nvPr>
        </p:nvSpPr>
        <p:spPr>
          <a:xfrm>
            <a:off x="658368" y="841248"/>
            <a:ext cx="10677106" cy="5407152"/>
          </a:xfrm>
        </p:spPr>
        <p:txBody>
          <a:bodyPr anchor="t">
            <a:normAutofit/>
          </a:bodyPr>
          <a:lstStyle/>
          <a:p>
            <a:pPr lvl="1">
              <a:lnSpc>
                <a:spcPct val="100000"/>
              </a:lnSpc>
            </a:pPr>
            <a:endParaRPr lang="en-US" sz="3200" dirty="0"/>
          </a:p>
          <a:p>
            <a:pPr lvl="1">
              <a:lnSpc>
                <a:spcPct val="100000"/>
              </a:lnSpc>
            </a:pPr>
            <a:r>
              <a:rPr lang="en-US" sz="3200" dirty="0"/>
              <a:t>Are there ways that I’m using His money to dishonor Him?</a:t>
            </a:r>
          </a:p>
          <a:p>
            <a:pPr lvl="2">
              <a:lnSpc>
                <a:spcPct val="100000"/>
              </a:lnSpc>
            </a:pPr>
            <a:endParaRPr lang="en-US" sz="3000" dirty="0"/>
          </a:p>
          <a:p>
            <a:pPr lvl="1">
              <a:lnSpc>
                <a:spcPct val="100000"/>
              </a:lnSpc>
            </a:pPr>
            <a:endParaRPr lang="en-US" sz="3200" dirty="0"/>
          </a:p>
          <a:p>
            <a:pPr lvl="1">
              <a:lnSpc>
                <a:spcPct val="100000"/>
              </a:lnSpc>
            </a:pPr>
            <a:r>
              <a:rPr lang="en-US" sz="3200" dirty="0"/>
              <a:t>Is there waste?    </a:t>
            </a:r>
          </a:p>
          <a:p>
            <a:pPr lvl="1">
              <a:lnSpc>
                <a:spcPct val="100000"/>
              </a:lnSpc>
            </a:pPr>
            <a:endParaRPr lang="en-US" sz="3200" dirty="0"/>
          </a:p>
          <a:p>
            <a:pPr lvl="1">
              <a:lnSpc>
                <a:spcPct val="100000"/>
              </a:lnSpc>
            </a:pPr>
            <a:endParaRPr lang="en-US" sz="3200" dirty="0"/>
          </a:p>
          <a:p>
            <a:pPr lvl="1">
              <a:lnSpc>
                <a:spcPct val="100000"/>
              </a:lnSpc>
            </a:pPr>
            <a:r>
              <a:rPr lang="en-US" sz="3200" dirty="0"/>
              <a:t>How can I use “the rest” to actively honor Him and invest in eternity?</a:t>
            </a:r>
          </a:p>
          <a:p>
            <a:pPr lvl="1">
              <a:lnSpc>
                <a:spcPct val="150000"/>
              </a:lnSpc>
            </a:pPr>
            <a:endParaRPr lang="en-US" sz="2600" dirty="0"/>
          </a:p>
        </p:txBody>
      </p:sp>
    </p:spTree>
    <p:extLst>
      <p:ext uri="{BB962C8B-B14F-4D97-AF65-F5344CB8AC3E}">
        <p14:creationId xmlns:p14="http://schemas.microsoft.com/office/powerpoint/2010/main" val="1997698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1D95A-1045-4310-B23C-FFD3CFEAF5C0}"/>
              </a:ext>
            </a:extLst>
          </p:cNvPr>
          <p:cNvSpPr>
            <a:spLocks noGrp="1"/>
          </p:cNvSpPr>
          <p:nvPr>
            <p:ph type="title"/>
          </p:nvPr>
        </p:nvSpPr>
        <p:spPr>
          <a:xfrm>
            <a:off x="856526" y="609600"/>
            <a:ext cx="10161993" cy="1219200"/>
          </a:xfrm>
        </p:spPr>
        <p:txBody>
          <a:bodyPr>
            <a:normAutofit/>
          </a:bodyPr>
          <a:lstStyle/>
          <a:p>
            <a:r>
              <a:rPr lang="en-US" dirty="0"/>
              <a:t>What hinders?</a:t>
            </a:r>
          </a:p>
        </p:txBody>
      </p:sp>
      <p:sp>
        <p:nvSpPr>
          <p:cNvPr id="3" name="Content Placeholder 2">
            <a:extLst>
              <a:ext uri="{FF2B5EF4-FFF2-40B4-BE49-F238E27FC236}">
                <a16:creationId xmlns:a16="http://schemas.microsoft.com/office/drawing/2014/main" id="{C32EAD44-08C0-4903-92C9-52594566903D}"/>
              </a:ext>
            </a:extLst>
          </p:cNvPr>
          <p:cNvSpPr>
            <a:spLocks noGrp="1"/>
          </p:cNvSpPr>
          <p:nvPr>
            <p:ph idx="1"/>
          </p:nvPr>
        </p:nvSpPr>
        <p:spPr>
          <a:xfrm>
            <a:off x="658367" y="1828800"/>
            <a:ext cx="11006763" cy="4559300"/>
          </a:xfrm>
        </p:spPr>
        <p:txBody>
          <a:bodyPr anchor="t">
            <a:normAutofit/>
          </a:bodyPr>
          <a:lstStyle/>
          <a:p>
            <a:pPr marL="0" indent="0">
              <a:lnSpc>
                <a:spcPct val="150000"/>
              </a:lnSpc>
              <a:spcBef>
                <a:spcPts val="0"/>
              </a:spcBef>
              <a:spcAft>
                <a:spcPts val="800"/>
              </a:spcAft>
              <a:buNone/>
            </a:pPr>
            <a:r>
              <a:rPr lang="en-US" sz="2800" dirty="0"/>
              <a:t>Misplaced love</a:t>
            </a:r>
          </a:p>
          <a:p>
            <a:pPr marL="1200150" lvl="2" indent="-285750">
              <a:lnSpc>
                <a:spcPct val="107000"/>
              </a:lnSpc>
              <a:spcBef>
                <a:spcPts val="0"/>
              </a:spcBef>
              <a:spcAft>
                <a:spcPts val="0"/>
              </a:spcAft>
            </a:pPr>
            <a:r>
              <a:rPr lang="en-US" sz="2400" kern="100" dirty="0" err="1">
                <a:effectLst/>
                <a:ea typeface="Calibri" panose="020F0502020204030204" pitchFamily="34" charset="0"/>
                <a:cs typeface="Times New Roman" panose="02020603050405020304" pitchFamily="18" charset="0"/>
              </a:rPr>
              <a:t>Deut</a:t>
            </a:r>
            <a:r>
              <a:rPr lang="en-US" sz="2400" kern="100" dirty="0">
                <a:effectLst/>
                <a:ea typeface="Calibri" panose="020F0502020204030204" pitchFamily="34" charset="0"/>
                <a:cs typeface="Times New Roman" panose="02020603050405020304" pitchFamily="18" charset="0"/>
              </a:rPr>
              <a:t> 8</a:t>
            </a:r>
          </a:p>
          <a:p>
            <a:pPr marL="1200150" lvl="2" indent="-285750">
              <a:lnSpc>
                <a:spcPct val="107000"/>
              </a:lnSpc>
              <a:spcBef>
                <a:spcPts val="0"/>
              </a:spcBef>
              <a:spcAft>
                <a:spcPts val="800"/>
              </a:spcAft>
            </a:pPr>
            <a:r>
              <a:rPr lang="en-US" sz="2400" kern="100" dirty="0">
                <a:effectLst/>
                <a:ea typeface="Calibri" panose="020F0502020204030204" pitchFamily="34" charset="0"/>
                <a:cs typeface="Times New Roman" panose="02020603050405020304" pitchFamily="18" charset="0"/>
              </a:rPr>
              <a:t>Matt 6:19-21</a:t>
            </a:r>
          </a:p>
          <a:p>
            <a:pPr marL="0" indent="0">
              <a:lnSpc>
                <a:spcPct val="150000"/>
              </a:lnSpc>
              <a:spcBef>
                <a:spcPts val="0"/>
              </a:spcBef>
              <a:spcAft>
                <a:spcPts val="800"/>
              </a:spcAft>
              <a:buNone/>
            </a:pPr>
            <a:endParaRPr lang="en-US" sz="2800" dirty="0"/>
          </a:p>
          <a:p>
            <a:pPr marL="0" indent="0">
              <a:lnSpc>
                <a:spcPct val="150000"/>
              </a:lnSpc>
              <a:spcBef>
                <a:spcPts val="0"/>
              </a:spcBef>
              <a:spcAft>
                <a:spcPts val="800"/>
              </a:spcAft>
              <a:buNone/>
            </a:pPr>
            <a:r>
              <a:rPr lang="en-US" sz="2800" dirty="0" err="1"/>
              <a:t>Unsurrendered</a:t>
            </a:r>
            <a:r>
              <a:rPr lang="en-US" sz="2800" dirty="0"/>
              <a:t> heart</a:t>
            </a:r>
          </a:p>
          <a:p>
            <a:pPr>
              <a:lnSpc>
                <a:spcPct val="150000"/>
              </a:lnSpc>
            </a:pPr>
            <a:endParaRPr lang="en-US" sz="2800" dirty="0"/>
          </a:p>
        </p:txBody>
      </p:sp>
    </p:spTree>
    <p:extLst>
      <p:ext uri="{BB962C8B-B14F-4D97-AF65-F5344CB8AC3E}">
        <p14:creationId xmlns:p14="http://schemas.microsoft.com/office/powerpoint/2010/main" val="1773195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F512C-0E45-42CF-B40C-058D86C10EEF}"/>
              </a:ext>
            </a:extLst>
          </p:cNvPr>
          <p:cNvSpPr>
            <a:spLocks noGrp="1"/>
          </p:cNvSpPr>
          <p:nvPr>
            <p:ph type="title"/>
          </p:nvPr>
        </p:nvSpPr>
        <p:spPr>
          <a:xfrm>
            <a:off x="1143000" y="609601"/>
            <a:ext cx="9875520" cy="152399"/>
          </a:xfrm>
        </p:spPr>
        <p:txBody>
          <a:bodyPr>
            <a:normAutofit fontScale="90000"/>
          </a:bodyPr>
          <a:lstStyle/>
          <a:p>
            <a:r>
              <a:rPr lang="en-US" sz="800" dirty="0"/>
              <a:t> </a:t>
            </a:r>
          </a:p>
        </p:txBody>
      </p:sp>
      <p:sp>
        <p:nvSpPr>
          <p:cNvPr id="3" name="Content Placeholder 2">
            <a:extLst>
              <a:ext uri="{FF2B5EF4-FFF2-40B4-BE49-F238E27FC236}">
                <a16:creationId xmlns:a16="http://schemas.microsoft.com/office/drawing/2014/main" id="{F725F725-A29B-4723-8998-5D2EC795E0FF}"/>
              </a:ext>
            </a:extLst>
          </p:cNvPr>
          <p:cNvSpPr>
            <a:spLocks noGrp="1"/>
          </p:cNvSpPr>
          <p:nvPr>
            <p:ph idx="1"/>
          </p:nvPr>
        </p:nvSpPr>
        <p:spPr>
          <a:xfrm>
            <a:off x="743712" y="762000"/>
            <a:ext cx="10728960" cy="5627225"/>
          </a:xfrm>
        </p:spPr>
        <p:txBody>
          <a:bodyPr>
            <a:normAutofit/>
          </a:bodyPr>
          <a:lstStyle/>
          <a:p>
            <a:pPr marL="45720" indent="0" algn="ctr">
              <a:lnSpc>
                <a:spcPct val="150000"/>
              </a:lnSpc>
              <a:buNone/>
            </a:pPr>
            <a:r>
              <a:rPr lang="en-US" sz="3200" dirty="0"/>
              <a:t>Some choose to serve the Lord and use money, </a:t>
            </a:r>
          </a:p>
          <a:p>
            <a:pPr marL="45720" indent="0" algn="ctr">
              <a:lnSpc>
                <a:spcPct val="150000"/>
              </a:lnSpc>
              <a:buNone/>
            </a:pPr>
            <a:r>
              <a:rPr lang="en-US" sz="3200" dirty="0"/>
              <a:t>and some choose to serve money and use the Lord.</a:t>
            </a:r>
          </a:p>
          <a:p>
            <a:pPr marL="45720" indent="0" algn="ctr">
              <a:lnSpc>
                <a:spcPct val="150000"/>
              </a:lnSpc>
              <a:buNone/>
            </a:pPr>
            <a:endParaRPr lang="en-US" sz="2800" dirty="0"/>
          </a:p>
          <a:p>
            <a:pPr marL="45720" indent="0" algn="ctr">
              <a:lnSpc>
                <a:spcPct val="150000"/>
              </a:lnSpc>
              <a:buNone/>
            </a:pPr>
            <a:r>
              <a:rPr lang="en-US" sz="3200" dirty="0"/>
              <a:t>What has He put into your hand?  </a:t>
            </a:r>
          </a:p>
          <a:p>
            <a:pPr marL="45720" indent="0" algn="ctr">
              <a:lnSpc>
                <a:spcPct val="150000"/>
              </a:lnSpc>
              <a:buNone/>
            </a:pPr>
            <a:r>
              <a:rPr lang="en-US" sz="3200" dirty="0"/>
              <a:t>How are you managing it for His glory?</a:t>
            </a:r>
          </a:p>
        </p:txBody>
      </p:sp>
    </p:spTree>
    <p:extLst>
      <p:ext uri="{BB962C8B-B14F-4D97-AF65-F5344CB8AC3E}">
        <p14:creationId xmlns:p14="http://schemas.microsoft.com/office/powerpoint/2010/main" val="1208528560"/>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ACC63D00-1EE0-4159-BF5A-6FF02000B7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TM03457444[[fn=Basis]]</Template>
  <TotalTime>34334</TotalTime>
  <Words>996</Words>
  <Application>Microsoft Office PowerPoint</Application>
  <PresentationFormat>Widescreen</PresentationFormat>
  <Paragraphs>80</Paragraphs>
  <Slides>9</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Calibri</vt:lpstr>
      <vt:lpstr>Corbel</vt:lpstr>
      <vt:lpstr>Courier New</vt:lpstr>
      <vt:lpstr>Symbol</vt:lpstr>
      <vt:lpstr>system-ui</vt:lpstr>
      <vt:lpstr>Wingdings</vt:lpstr>
      <vt:lpstr>Basis</vt:lpstr>
      <vt:lpstr>Thy Kingdom Come: The Master’s Money</vt:lpstr>
      <vt:lpstr>Foundational truths</vt:lpstr>
      <vt:lpstr>Instruction for us in the text:</vt:lpstr>
      <vt:lpstr>PowerPoint Presentation</vt:lpstr>
      <vt:lpstr>Giving</vt:lpstr>
      <vt:lpstr>What about the rest?</vt:lpstr>
      <vt:lpstr>PowerPoint Presentation</vt:lpstr>
      <vt:lpstr>What hinders?</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Attitude Check, p2</dc:title>
  <dc:creator>Chad Palmer</dc:creator>
  <cp:lastModifiedBy>Chad Palmer</cp:lastModifiedBy>
  <cp:revision>47</cp:revision>
  <cp:lastPrinted>2020-05-29T21:52:54Z</cp:lastPrinted>
  <dcterms:created xsi:type="dcterms:W3CDTF">2020-05-29T13:17:54Z</dcterms:created>
  <dcterms:modified xsi:type="dcterms:W3CDTF">2024-02-25T12:15:25Z</dcterms:modified>
</cp:coreProperties>
</file>